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61" r:id="rId5"/>
    <p:sldId id="262" r:id="rId6"/>
    <p:sldId id="263" r:id="rId7"/>
    <p:sldId id="264" r:id="rId8"/>
    <p:sldId id="265" r:id="rId9"/>
    <p:sldId id="266" r:id="rId10"/>
    <p:sldId id="259" r:id="rId11"/>
    <p:sldId id="267" r:id="rId12"/>
    <p:sldId id="272" r:id="rId13"/>
    <p:sldId id="268" r:id="rId14"/>
    <p:sldId id="269" r:id="rId15"/>
    <p:sldId id="270" r:id="rId16"/>
    <p:sldId id="258" r:id="rId17"/>
    <p:sldId id="273" r:id="rId1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11/07/2016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11/07/2016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11/07/2016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11/07/2016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11/07/2016</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11/07/2016</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11/07/2016</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11/07/2016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11/07/2016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11/07/2016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11/07/2016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11/07/2016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620688"/>
            <a:ext cx="7772400" cy="3384376"/>
          </a:xfrm>
        </p:spPr>
        <p:txBody>
          <a:bodyPr>
            <a:noAutofit/>
          </a:bodyPr>
          <a:lstStyle/>
          <a:p>
            <a:r>
              <a:rPr lang="es-CO" sz="8000" dirty="0" smtClean="0">
                <a:latin typeface="Algerian" pitchFamily="82" charset="0"/>
              </a:rPr>
              <a:t>LAS CREDENCIALES DE UN PROFETA</a:t>
            </a:r>
            <a:endParaRPr lang="es-CO" sz="8000" dirty="0">
              <a:latin typeface="Algerian" pitchFamily="82" charset="0"/>
            </a:endParaRPr>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4149080"/>
            <a:ext cx="3960440" cy="21873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769628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a:bodyPr>
          <a:lstStyle/>
          <a:p>
            <a:r>
              <a:rPr lang="es-CO" sz="3600" b="1" dirty="0" smtClean="0"/>
              <a:t>Las credenciales de un profeta de Dios.</a:t>
            </a:r>
            <a:endParaRPr lang="es-CO" sz="3600" b="1" dirty="0"/>
          </a:p>
        </p:txBody>
      </p:sp>
      <p:sp>
        <p:nvSpPr>
          <p:cNvPr id="3" name="2 Marcador de contenido"/>
          <p:cNvSpPr>
            <a:spLocks noGrp="1"/>
          </p:cNvSpPr>
          <p:nvPr>
            <p:ph idx="1"/>
          </p:nvPr>
        </p:nvSpPr>
        <p:spPr>
          <a:xfrm>
            <a:off x="457200" y="1600200"/>
            <a:ext cx="8229600" cy="4997152"/>
          </a:xfrm>
          <a:solidFill>
            <a:schemeClr val="accent2">
              <a:lumMod val="20000"/>
              <a:lumOff val="80000"/>
            </a:schemeClr>
          </a:solidFill>
          <a:scene3d>
            <a:camera prst="orthographicFront"/>
            <a:lightRig rig="threePt" dir="t"/>
          </a:scene3d>
          <a:sp3d>
            <a:bevelT w="165100" prst="coolSlant"/>
          </a:sp3d>
        </p:spPr>
        <p:txBody>
          <a:bodyPr>
            <a:normAutofit fontScale="85000" lnSpcReduction="10000"/>
          </a:bodyPr>
          <a:lstStyle/>
          <a:p>
            <a:pPr marL="0" indent="0" algn="ctr">
              <a:buNone/>
            </a:pPr>
            <a:r>
              <a:rPr lang="es-CO" dirty="0" smtClean="0">
                <a:solidFill>
                  <a:srgbClr val="FF0000"/>
                </a:solidFill>
              </a:rPr>
              <a:t>Deut.29:29</a:t>
            </a:r>
            <a:r>
              <a:rPr lang="es-CO" dirty="0" smtClean="0"/>
              <a:t>.</a:t>
            </a:r>
            <a:endParaRPr lang="es-CO" dirty="0"/>
          </a:p>
          <a:p>
            <a:pPr marL="0" indent="0" algn="ctr">
              <a:buNone/>
            </a:pPr>
            <a:r>
              <a:rPr lang="es-CO" b="1" dirty="0" smtClean="0"/>
              <a:t>«</a:t>
            </a:r>
            <a:r>
              <a:rPr lang="es-CO" b="1" dirty="0" smtClean="0">
                <a:latin typeface="Agency FB" pitchFamily="34" charset="0"/>
              </a:rPr>
              <a:t>Las </a:t>
            </a:r>
            <a:r>
              <a:rPr lang="es-CO" b="1" dirty="0">
                <a:latin typeface="Agency FB" pitchFamily="34" charset="0"/>
              </a:rPr>
              <a:t>cosas secretas pertenecen a Jehová nuestro Dios; mas las reveladas son para nosotros y para nuestros hijos para siempre</a:t>
            </a:r>
            <a:r>
              <a:rPr lang="es-CO" b="1" dirty="0" smtClean="0">
                <a:latin typeface="Agency FB" pitchFamily="34" charset="0"/>
              </a:rPr>
              <a:t>,…»</a:t>
            </a:r>
          </a:p>
          <a:p>
            <a:pPr marL="0" indent="0" algn="ctr">
              <a:buNone/>
            </a:pPr>
            <a:endParaRPr lang="es-CO" b="1" dirty="0" smtClean="0"/>
          </a:p>
          <a:p>
            <a:pPr marL="0" indent="0" algn="ctr">
              <a:buNone/>
            </a:pPr>
            <a:r>
              <a:rPr lang="es-CO" dirty="0"/>
              <a:t>L</a:t>
            </a:r>
            <a:r>
              <a:rPr lang="es-CO" dirty="0" smtClean="0"/>
              <a:t>a expresión, </a:t>
            </a:r>
            <a:r>
              <a:rPr lang="es-CO" dirty="0"/>
              <a:t>"las reveladas", implica que las cosas secretas son las que Dios no ha creído aconsejable revelarnos.  El hombre no puede sondear los consejos íntimos del Todopoderoso.  Son de Dios.  </a:t>
            </a:r>
            <a:endParaRPr lang="es-CO" dirty="0" smtClean="0"/>
          </a:p>
          <a:p>
            <a:pPr marL="0" indent="0" algn="ctr">
              <a:buNone/>
            </a:pPr>
            <a:r>
              <a:rPr lang="es-CO" dirty="0" smtClean="0"/>
              <a:t>Las </a:t>
            </a:r>
            <a:r>
              <a:rPr lang="es-CO" dirty="0"/>
              <a:t>cosas que él ha revelado, en cuanto a la ley y a la vida, las podemos contemplar.  En las Escrituras tenemos la voluntad revelada de Dios; es nuestra por entero. </a:t>
            </a:r>
            <a:endParaRPr lang="es-CO" dirty="0" smtClean="0"/>
          </a:p>
        </p:txBody>
      </p:sp>
    </p:spTree>
    <p:extLst>
      <p:ext uri="{BB962C8B-B14F-4D97-AF65-F5344CB8AC3E}">
        <p14:creationId xmlns:p14="http://schemas.microsoft.com/office/powerpoint/2010/main" val="330210926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rmAutofit/>
          </a:bodyPr>
          <a:lstStyle/>
          <a:p>
            <a:r>
              <a:rPr lang="es-CO" b="1" dirty="0"/>
              <a:t>¿A quién revela Dios sus secretos</a:t>
            </a:r>
            <a:r>
              <a:rPr lang="es-CO" b="1" dirty="0" smtClean="0"/>
              <a:t>?</a:t>
            </a:r>
            <a:endParaRPr lang="es-CO" b="1" dirty="0"/>
          </a:p>
        </p:txBody>
      </p:sp>
      <p:sp>
        <p:nvSpPr>
          <p:cNvPr id="3" name="2 Marcador de contenido"/>
          <p:cNvSpPr>
            <a:spLocks noGrp="1"/>
          </p:cNvSpPr>
          <p:nvPr>
            <p:ph idx="1"/>
          </p:nvPr>
        </p:nvSpPr>
        <p:spPr>
          <a:xfrm>
            <a:off x="107504" y="1600200"/>
            <a:ext cx="8856984" cy="5141168"/>
          </a:xfrm>
          <a:solidFill>
            <a:schemeClr val="accent4">
              <a:lumMod val="20000"/>
              <a:lumOff val="80000"/>
            </a:schemeClr>
          </a:solidFill>
          <a:scene3d>
            <a:camera prst="orthographicFront"/>
            <a:lightRig rig="threePt" dir="t"/>
          </a:scene3d>
          <a:sp3d>
            <a:bevelT w="165100" prst="coolSlant"/>
          </a:sp3d>
        </p:spPr>
        <p:txBody>
          <a:bodyPr>
            <a:normAutofit fontScale="85000" lnSpcReduction="20000"/>
          </a:bodyPr>
          <a:lstStyle/>
          <a:p>
            <a:pPr marL="0" indent="0" algn="ctr">
              <a:buNone/>
            </a:pPr>
            <a:r>
              <a:rPr lang="es-CO" b="1" dirty="0" smtClean="0">
                <a:solidFill>
                  <a:srgbClr val="FF0000"/>
                </a:solidFill>
              </a:rPr>
              <a:t>Amós 3:7 </a:t>
            </a:r>
          </a:p>
          <a:p>
            <a:pPr marL="0" indent="0" algn="ctr">
              <a:buNone/>
            </a:pPr>
            <a:r>
              <a:rPr lang="es-CO" b="1" dirty="0" smtClean="0">
                <a:latin typeface="Agency FB" pitchFamily="34" charset="0"/>
              </a:rPr>
              <a:t>«Porque </a:t>
            </a:r>
            <a:r>
              <a:rPr lang="es-CO" b="1" dirty="0">
                <a:latin typeface="Agency FB" pitchFamily="34" charset="0"/>
              </a:rPr>
              <a:t>no hará nada Jehová el Señor, sin que revele su secreto a sus siervos los </a:t>
            </a:r>
            <a:r>
              <a:rPr lang="es-CO" b="1" dirty="0" smtClean="0">
                <a:latin typeface="Agency FB" pitchFamily="34" charset="0"/>
              </a:rPr>
              <a:t>profetas».</a:t>
            </a:r>
          </a:p>
          <a:p>
            <a:pPr marL="0" indent="0" algn="ctr">
              <a:buNone/>
            </a:pPr>
            <a:endParaRPr lang="es-CO" dirty="0" smtClean="0">
              <a:latin typeface="Agency FB" pitchFamily="34" charset="0"/>
            </a:endParaRPr>
          </a:p>
          <a:p>
            <a:pPr marL="400050" lvl="1" indent="0">
              <a:buNone/>
            </a:pPr>
            <a:r>
              <a:rPr lang="es-CO" b="1" dirty="0" smtClean="0">
                <a:solidFill>
                  <a:srgbClr val="FF0000"/>
                </a:solidFill>
                <a:latin typeface="+mj-lt"/>
              </a:rPr>
              <a:t>1</a:t>
            </a:r>
            <a:r>
              <a:rPr lang="es-CO" dirty="0" smtClean="0">
                <a:latin typeface="+mj-lt"/>
              </a:rPr>
              <a:t>. Nosotros no sabríamos quien Creó el mundo y el universo, si Dios no nos lo hubiera revelado a través de Moisés </a:t>
            </a:r>
            <a:r>
              <a:rPr lang="es-CO" dirty="0" smtClean="0">
                <a:solidFill>
                  <a:srgbClr val="FF0000"/>
                </a:solidFill>
              </a:rPr>
              <a:t>(Deut.18:18).</a:t>
            </a:r>
          </a:p>
          <a:p>
            <a:pPr marL="400050" lvl="1" indent="0">
              <a:buNone/>
            </a:pPr>
            <a:r>
              <a:rPr lang="es-CO" b="1" dirty="0" smtClean="0">
                <a:solidFill>
                  <a:srgbClr val="FF0000"/>
                </a:solidFill>
              </a:rPr>
              <a:t>2</a:t>
            </a:r>
            <a:r>
              <a:rPr lang="es-CO" dirty="0" smtClean="0"/>
              <a:t>. Antes de destruir a los antediluvianos, Dios lo anunció a través de Noé. </a:t>
            </a:r>
          </a:p>
          <a:p>
            <a:pPr marL="400050" lvl="1" indent="0">
              <a:buNone/>
            </a:pPr>
            <a:r>
              <a:rPr lang="es-CO" b="1" dirty="0" smtClean="0">
                <a:solidFill>
                  <a:srgbClr val="FF0000"/>
                </a:solidFill>
              </a:rPr>
              <a:t>3</a:t>
            </a:r>
            <a:r>
              <a:rPr lang="es-CO" dirty="0"/>
              <a:t>.</a:t>
            </a:r>
            <a:r>
              <a:rPr lang="es-CO" dirty="0" smtClean="0"/>
              <a:t> Sobrevendrían todos los castigos con que el Señor amenazaba a Israel; pero no sin que antes el Señor amonestara al pueblo mediante los profetas.</a:t>
            </a:r>
          </a:p>
          <a:p>
            <a:pPr marL="400050" lvl="1" indent="0">
              <a:buNone/>
            </a:pPr>
            <a:r>
              <a:rPr lang="es-CO" b="1" dirty="0" smtClean="0">
                <a:solidFill>
                  <a:srgbClr val="FF0000"/>
                </a:solidFill>
              </a:rPr>
              <a:t>4</a:t>
            </a:r>
            <a:r>
              <a:rPr lang="es-CO" dirty="0"/>
              <a:t>.</a:t>
            </a:r>
            <a:r>
              <a:rPr lang="es-CO" dirty="0" smtClean="0"/>
              <a:t>  La misericordia de Dios se manifiesta en que no trae sus castigos sobre los hombres sin que primero los amoneste por medio de sus profetas. </a:t>
            </a:r>
          </a:p>
        </p:txBody>
      </p:sp>
    </p:spTree>
    <p:extLst>
      <p:ext uri="{BB962C8B-B14F-4D97-AF65-F5344CB8AC3E}">
        <p14:creationId xmlns:p14="http://schemas.microsoft.com/office/powerpoint/2010/main" val="115193192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wipe(down)">
                                      <p:cBhvr>
                                        <p:cTn id="13" dur="500"/>
                                        <p:tgtEl>
                                          <p:spTgt spid="3">
                                            <p:txEl>
                                              <p:pRg st="5" end="5"/>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wipe(down)">
                                      <p:cBhvr>
                                        <p:cTn id="16"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76664"/>
          </a:xfrm>
          <a:solidFill>
            <a:schemeClr val="accent4">
              <a:lumMod val="20000"/>
              <a:lumOff val="80000"/>
            </a:schemeClr>
          </a:solidFill>
          <a:scene3d>
            <a:camera prst="orthographicFront"/>
            <a:lightRig rig="threePt" dir="t"/>
          </a:scene3d>
          <a:sp3d>
            <a:bevelT w="165100" prst="coolSlant"/>
          </a:sp3d>
        </p:spPr>
        <p:txBody>
          <a:bodyPr>
            <a:normAutofit fontScale="85000" lnSpcReduction="10000"/>
          </a:bodyPr>
          <a:lstStyle/>
          <a:p>
            <a:pPr lvl="1"/>
            <a:r>
              <a:rPr lang="es-CO" b="1" dirty="0">
                <a:solidFill>
                  <a:srgbClr val="FF0000"/>
                </a:solidFill>
              </a:rPr>
              <a:t>5</a:t>
            </a:r>
            <a:r>
              <a:rPr lang="es-CO" dirty="0"/>
              <a:t>. Predice el mal que vendrá, pero con la esperanza de no verse forzado a infligirle. </a:t>
            </a:r>
            <a:r>
              <a:rPr lang="es-CO" dirty="0" smtClean="0"/>
              <a:t>Ejemplos: Antes </a:t>
            </a:r>
            <a:r>
              <a:rPr lang="es-CO" dirty="0"/>
              <a:t>de que el Señor azotara a Egipto con sus plagas, amonestó a Faraón mediante Moisés. </a:t>
            </a:r>
            <a:endParaRPr lang="es-CO" dirty="0" smtClean="0"/>
          </a:p>
          <a:p>
            <a:pPr lvl="1"/>
            <a:r>
              <a:rPr lang="es-CO" b="1" dirty="0" smtClean="0">
                <a:solidFill>
                  <a:srgbClr val="FF0000"/>
                </a:solidFill>
              </a:rPr>
              <a:t>6</a:t>
            </a:r>
            <a:r>
              <a:rPr lang="es-CO" dirty="0" smtClean="0"/>
              <a:t>. Antes </a:t>
            </a:r>
            <a:r>
              <a:rPr lang="es-CO" dirty="0"/>
              <a:t>de que los romanos destruyeran a Jerusalén, Jesús predijo la destrucción de la ciudad. </a:t>
            </a:r>
            <a:endParaRPr lang="es-CO" dirty="0" smtClean="0"/>
          </a:p>
          <a:p>
            <a:pPr lvl="1"/>
            <a:r>
              <a:rPr lang="es-CO" b="1" dirty="0" smtClean="0">
                <a:solidFill>
                  <a:srgbClr val="FF0000"/>
                </a:solidFill>
              </a:rPr>
              <a:t>7</a:t>
            </a:r>
            <a:r>
              <a:rPr lang="es-CO" dirty="0" smtClean="0"/>
              <a:t>. Así </a:t>
            </a:r>
            <a:r>
              <a:rPr lang="es-CO" dirty="0"/>
              <a:t>también en nuestros días, antes de la destrucción del mundo causada por la segunda venida de Cristo, Dios nos ha instruido ampliamente por medio de las profecías de su </a:t>
            </a:r>
            <a:r>
              <a:rPr lang="es-CO" dirty="0" smtClean="0"/>
              <a:t>Palabra, y finalmente mediante EGW. </a:t>
            </a:r>
          </a:p>
          <a:p>
            <a:pPr marL="57150" indent="0">
              <a:buNone/>
            </a:pPr>
            <a:endParaRPr lang="es-CO" dirty="0"/>
          </a:p>
          <a:p>
            <a:pPr marL="57150" indent="0">
              <a:buNone/>
            </a:pPr>
            <a:r>
              <a:rPr lang="es-CO" dirty="0" smtClean="0"/>
              <a:t> A </a:t>
            </a:r>
            <a:r>
              <a:rPr lang="es-CO" dirty="0"/>
              <a:t>pesar de que Israel había ordenado a los profetas:  “</a:t>
            </a:r>
            <a:r>
              <a:rPr lang="es-CO" u="sng" dirty="0"/>
              <a:t>No profeticéis</a:t>
            </a:r>
            <a:r>
              <a:rPr lang="es-CO" dirty="0"/>
              <a:t>” </a:t>
            </a:r>
            <a:r>
              <a:rPr lang="es-CO" dirty="0">
                <a:solidFill>
                  <a:srgbClr val="FF0000"/>
                </a:solidFill>
              </a:rPr>
              <a:t>(</a:t>
            </a:r>
            <a:r>
              <a:rPr lang="es-CO" dirty="0" smtClean="0">
                <a:solidFill>
                  <a:srgbClr val="FF0000"/>
                </a:solidFill>
              </a:rPr>
              <a:t>Amos 2:12</a:t>
            </a:r>
            <a:r>
              <a:rPr lang="es-CO" dirty="0">
                <a:solidFill>
                  <a:srgbClr val="FF0000"/>
                </a:solidFill>
              </a:rPr>
              <a:t>), </a:t>
            </a:r>
            <a:r>
              <a:rPr lang="es-CO" dirty="0"/>
              <a:t>Dios proclama que continuaría revelando su voluntad a sus mensajeros </a:t>
            </a:r>
            <a:r>
              <a:rPr lang="es-CO" dirty="0" smtClean="0"/>
              <a:t>elegidos, sus «siervos», en quienes deposita su propio secreto.</a:t>
            </a:r>
            <a:endParaRPr lang="es-CO" dirty="0"/>
          </a:p>
        </p:txBody>
      </p:sp>
    </p:spTree>
    <p:extLst>
      <p:ext uri="{BB962C8B-B14F-4D97-AF65-F5344CB8AC3E}">
        <p14:creationId xmlns:p14="http://schemas.microsoft.com/office/powerpoint/2010/main" val="58739458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1000"/>
                                        <p:tgtEl>
                                          <p:spTgt spid="3">
                                            <p:txEl>
                                              <p:pRg st="4" end="4"/>
                                            </p:txEl>
                                          </p:spTgt>
                                        </p:tgtEl>
                                      </p:cBhvr>
                                    </p:animEffect>
                                    <p:anim calcmode="lin" valueType="num">
                                      <p:cBhvr>
                                        <p:cTn id="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282154"/>
          </a:xfrm>
          <a:solidFill>
            <a:schemeClr val="bg2">
              <a:lumMod val="90000"/>
            </a:schemeClr>
          </a:solidFill>
          <a:scene3d>
            <a:camera prst="orthographicFront"/>
            <a:lightRig rig="threePt" dir="t"/>
          </a:scene3d>
          <a:sp3d>
            <a:bevelT w="165100" prst="coolSlant"/>
          </a:sp3d>
        </p:spPr>
        <p:txBody>
          <a:bodyPr>
            <a:noAutofit/>
          </a:bodyPr>
          <a:lstStyle/>
          <a:p>
            <a:r>
              <a:rPr lang="es-CO" b="1" dirty="0"/>
              <a:t>¿Cómo podemos identificar un verdadero profeta? </a:t>
            </a:r>
          </a:p>
        </p:txBody>
      </p:sp>
      <p:sp>
        <p:nvSpPr>
          <p:cNvPr id="3" name="2 Marcador de contenido"/>
          <p:cNvSpPr>
            <a:spLocks noGrp="1"/>
          </p:cNvSpPr>
          <p:nvPr>
            <p:ph idx="1"/>
          </p:nvPr>
        </p:nvSpPr>
        <p:spPr>
          <a:xfrm>
            <a:off x="457200" y="1772816"/>
            <a:ext cx="8229600" cy="4824536"/>
          </a:xfrm>
          <a:solidFill>
            <a:schemeClr val="accent4">
              <a:lumMod val="20000"/>
              <a:lumOff val="80000"/>
            </a:schemeClr>
          </a:solidFill>
          <a:scene3d>
            <a:camera prst="orthographicFront"/>
            <a:lightRig rig="threePt" dir="t"/>
          </a:scene3d>
          <a:sp3d>
            <a:bevelT w="165100" prst="coolSlant"/>
          </a:sp3d>
        </p:spPr>
        <p:txBody>
          <a:bodyPr>
            <a:normAutofit fontScale="92500" lnSpcReduction="10000"/>
          </a:bodyPr>
          <a:lstStyle/>
          <a:p>
            <a:pPr marL="0" indent="0">
              <a:buNone/>
            </a:pPr>
            <a:r>
              <a:rPr lang="es-CO" sz="3500" b="1" dirty="0"/>
              <a:t>1</a:t>
            </a:r>
            <a:r>
              <a:rPr lang="es-CO" sz="3500" b="1" dirty="0" smtClean="0"/>
              <a:t>). </a:t>
            </a:r>
            <a:r>
              <a:rPr lang="es-CO" sz="2800" dirty="0" smtClean="0">
                <a:solidFill>
                  <a:srgbClr val="FF0000"/>
                </a:solidFill>
              </a:rPr>
              <a:t>1 </a:t>
            </a:r>
            <a:r>
              <a:rPr lang="es-CO" sz="2800" dirty="0">
                <a:solidFill>
                  <a:srgbClr val="FF0000"/>
                </a:solidFill>
              </a:rPr>
              <a:t>Juan 4: 12  </a:t>
            </a:r>
            <a:r>
              <a:rPr lang="es-CO" sz="2800" dirty="0" smtClean="0"/>
              <a:t>«</a:t>
            </a:r>
            <a:r>
              <a:rPr lang="es-CO" sz="2800" b="1" dirty="0" smtClean="0">
                <a:latin typeface="Agency FB" pitchFamily="34" charset="0"/>
              </a:rPr>
              <a:t>Nadie </a:t>
            </a:r>
            <a:r>
              <a:rPr lang="es-CO" sz="2800" b="1" dirty="0">
                <a:latin typeface="Agency FB" pitchFamily="34" charset="0"/>
              </a:rPr>
              <a:t>ha visto jamás a Dios. Si nos amamos unos a otros, Dios permanece en nosotros, y su amor se ha perfeccionado en </a:t>
            </a:r>
            <a:r>
              <a:rPr lang="es-CO" sz="2800" b="1" dirty="0" smtClean="0">
                <a:latin typeface="Agency FB" pitchFamily="34" charset="0"/>
              </a:rPr>
              <a:t>nosotros</a:t>
            </a:r>
            <a:r>
              <a:rPr lang="es-CO" sz="2800" dirty="0" smtClean="0"/>
              <a:t>». </a:t>
            </a:r>
          </a:p>
          <a:p>
            <a:pPr lvl="1"/>
            <a:r>
              <a:rPr lang="es-CO" sz="2400" dirty="0"/>
              <a:t>Juan explica en el Evangelio que sólo el Hijo podía revelar al Padre porque él era el único entre los hombres que había visto a la Deidad</a:t>
            </a:r>
            <a:r>
              <a:rPr lang="es-CO" sz="2400" dirty="0" smtClean="0"/>
              <a:t>. Ver </a:t>
            </a:r>
            <a:r>
              <a:rPr lang="es-CO" sz="2400" dirty="0" smtClean="0">
                <a:solidFill>
                  <a:srgbClr val="FF0000"/>
                </a:solidFill>
              </a:rPr>
              <a:t>(Juan 10:30).  </a:t>
            </a:r>
            <a:r>
              <a:rPr lang="es-CO" sz="2400" dirty="0"/>
              <a:t>El apóstol nos dice aquí que aunque no podemos contemplar a Dios, al practicar el amor fraternal podemos tener al Dios invisible en nuestro corazón. </a:t>
            </a:r>
            <a:endParaRPr lang="es-CO" sz="2800" dirty="0"/>
          </a:p>
          <a:p>
            <a:pPr marL="457200" lvl="1" indent="0">
              <a:buNone/>
            </a:pPr>
            <a:r>
              <a:rPr lang="es-CO" sz="2400" dirty="0" smtClean="0"/>
              <a:t>Dios </a:t>
            </a:r>
            <a:r>
              <a:rPr lang="es-CO" sz="2400" dirty="0"/>
              <a:t>tiene su domicilio permanente en el corazón que ama de verdad, ¿y qué forma mejor puede haber de lograr un conocimiento personal del Señor sino teniéndolo como un huésped permanente en nuestro corazón?  El deseo de ver literalmente a la Deidad toma un lugar secundario cuando el Señor en realidad mora con el creyente. </a:t>
            </a:r>
          </a:p>
        </p:txBody>
      </p:sp>
    </p:spTree>
    <p:extLst>
      <p:ext uri="{BB962C8B-B14F-4D97-AF65-F5344CB8AC3E}">
        <p14:creationId xmlns:p14="http://schemas.microsoft.com/office/powerpoint/2010/main" val="68353777"/>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ipe(down)">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4">
              <a:lumMod val="20000"/>
              <a:lumOff val="80000"/>
            </a:schemeClr>
          </a:solidFill>
          <a:scene3d>
            <a:camera prst="orthographicFront"/>
            <a:lightRig rig="threePt" dir="t"/>
          </a:scene3d>
          <a:sp3d>
            <a:bevelT w="165100" prst="coolSlant"/>
          </a:sp3d>
        </p:spPr>
        <p:txBody>
          <a:bodyPr>
            <a:normAutofit fontScale="92500"/>
          </a:bodyPr>
          <a:lstStyle/>
          <a:p>
            <a:pPr marL="0" indent="0">
              <a:buNone/>
            </a:pPr>
            <a:r>
              <a:rPr lang="es-CO" sz="4000" b="1" dirty="0" smtClean="0"/>
              <a:t>2). </a:t>
            </a:r>
            <a:r>
              <a:rPr lang="es-CO" dirty="0" smtClean="0">
                <a:solidFill>
                  <a:srgbClr val="FF0000"/>
                </a:solidFill>
              </a:rPr>
              <a:t>Deuteronomio </a:t>
            </a:r>
            <a:r>
              <a:rPr lang="es-CO" dirty="0">
                <a:solidFill>
                  <a:srgbClr val="FF0000"/>
                </a:solidFill>
              </a:rPr>
              <a:t>18: 21, 22</a:t>
            </a:r>
            <a:r>
              <a:rPr lang="es-CO" dirty="0"/>
              <a:t>. </a:t>
            </a:r>
            <a:r>
              <a:rPr lang="es-CO" dirty="0" smtClean="0"/>
              <a:t>«</a:t>
            </a:r>
            <a:r>
              <a:rPr lang="es-CO" sz="2800" b="1" dirty="0" smtClean="0">
                <a:latin typeface="Agency FB" pitchFamily="34" charset="0"/>
              </a:rPr>
              <a:t>Y </a:t>
            </a:r>
            <a:r>
              <a:rPr lang="es-CO" sz="2800" b="1" dirty="0">
                <a:latin typeface="Agency FB" pitchFamily="34" charset="0"/>
              </a:rPr>
              <a:t>si dijeres en tu corazón: ¿Cómo conoceremos la palabra que Jehová no ha hablado</a:t>
            </a:r>
            <a:r>
              <a:rPr lang="es-CO" sz="2800" b="1" dirty="0" smtClean="0">
                <a:latin typeface="Agency FB" pitchFamily="34" charset="0"/>
              </a:rPr>
              <a:t>? </a:t>
            </a:r>
            <a:r>
              <a:rPr lang="es-CO" sz="2800" b="1" dirty="0">
                <a:latin typeface="Agency FB" pitchFamily="34" charset="0"/>
              </a:rPr>
              <a:t>22 si el profeta hablare en nombre de Jehová, y no se cumpliere lo que dijo, ni aconteciere, es palabra que Jehová no ha hablado; con presunción la habló el tal profeta; no tengas temor de </a:t>
            </a:r>
            <a:r>
              <a:rPr lang="es-CO" sz="2800" b="1" dirty="0" smtClean="0">
                <a:latin typeface="Agency FB" pitchFamily="34" charset="0"/>
              </a:rPr>
              <a:t>él</a:t>
            </a:r>
            <a:r>
              <a:rPr lang="es-CO" dirty="0" smtClean="0"/>
              <a:t>». </a:t>
            </a:r>
          </a:p>
          <a:p>
            <a:pPr marL="400050" lvl="1" indent="0">
              <a:buNone/>
            </a:pPr>
            <a:r>
              <a:rPr lang="es-CO" dirty="0"/>
              <a:t> La prueba de la autenticidad de un profeta está, en parte, en el cumplimiento de sus predicciones.  Nótese cómo ocurrió esto en el caso de </a:t>
            </a:r>
            <a:r>
              <a:rPr lang="es-CO" dirty="0" smtClean="0"/>
              <a:t>Samuel, ver </a:t>
            </a:r>
            <a:r>
              <a:rPr lang="es-CO" dirty="0" smtClean="0">
                <a:solidFill>
                  <a:srgbClr val="FF0000"/>
                </a:solidFill>
              </a:rPr>
              <a:t>(1Sa.3:18-21</a:t>
            </a:r>
            <a:r>
              <a:rPr lang="es-CO" dirty="0">
                <a:solidFill>
                  <a:srgbClr val="FF0000"/>
                </a:solidFill>
              </a:rPr>
              <a:t>).  </a:t>
            </a:r>
            <a:endParaRPr lang="es-CO" dirty="0" smtClean="0">
              <a:solidFill>
                <a:srgbClr val="FF0000"/>
              </a:solidFill>
            </a:endParaRPr>
          </a:p>
          <a:p>
            <a:pPr marL="400050" lvl="1" indent="0">
              <a:buNone/>
            </a:pPr>
            <a:r>
              <a:rPr lang="es-CO" dirty="0" smtClean="0"/>
              <a:t>Los </a:t>
            </a:r>
            <a:r>
              <a:rPr lang="es-CO" dirty="0"/>
              <a:t>judíos tenían la tendencia a depender de señales y maravillas </a:t>
            </a:r>
            <a:r>
              <a:rPr lang="es-CO" dirty="0" smtClean="0"/>
              <a:t>como se registra en </a:t>
            </a:r>
            <a:r>
              <a:rPr lang="es-CO" dirty="0" smtClean="0">
                <a:solidFill>
                  <a:srgbClr val="FF0000"/>
                </a:solidFill>
              </a:rPr>
              <a:t>(Juan 2:18</a:t>
            </a:r>
            <a:r>
              <a:rPr lang="es-CO" dirty="0">
                <a:solidFill>
                  <a:srgbClr val="FF0000"/>
                </a:solidFill>
              </a:rPr>
              <a:t> </a:t>
            </a:r>
            <a:r>
              <a:rPr lang="es-CO" dirty="0" smtClean="0">
                <a:solidFill>
                  <a:srgbClr val="FF0000"/>
                </a:solidFill>
              </a:rPr>
              <a:t>y 1Co.1:22</a:t>
            </a:r>
            <a:r>
              <a:rPr lang="es-CO" dirty="0">
                <a:solidFill>
                  <a:srgbClr val="FF0000"/>
                </a:solidFill>
              </a:rPr>
              <a:t>), </a:t>
            </a:r>
            <a:r>
              <a:rPr lang="es-CO" dirty="0"/>
              <a:t>y Dios los previno en contra de esto </a:t>
            </a:r>
            <a:r>
              <a:rPr lang="es-CO" dirty="0" smtClean="0"/>
              <a:t>en </a:t>
            </a:r>
            <a:r>
              <a:rPr lang="es-CO" dirty="0" smtClean="0">
                <a:solidFill>
                  <a:srgbClr val="FF0000"/>
                </a:solidFill>
              </a:rPr>
              <a:t>(Deu. 13:1</a:t>
            </a:r>
            <a:r>
              <a:rPr lang="es-CO" dirty="0">
                <a:solidFill>
                  <a:srgbClr val="FF0000"/>
                </a:solidFill>
              </a:rPr>
              <a:t>, </a:t>
            </a:r>
            <a:r>
              <a:rPr lang="es-CO" dirty="0" smtClean="0">
                <a:solidFill>
                  <a:srgbClr val="FF0000"/>
                </a:solidFill>
              </a:rPr>
              <a:t>2).</a:t>
            </a:r>
          </a:p>
          <a:p>
            <a:pPr marL="400050" lvl="1" indent="0">
              <a:buNone/>
            </a:pPr>
            <a:r>
              <a:rPr lang="es-CO" dirty="0"/>
              <a:t>L</a:t>
            </a:r>
            <a:r>
              <a:rPr lang="es-CO" dirty="0" smtClean="0"/>
              <a:t>a </a:t>
            </a:r>
            <a:r>
              <a:rPr lang="es-CO" dirty="0"/>
              <a:t>evidencia concluyente de que el "profeta" no había sido enviado por Dios </a:t>
            </a:r>
            <a:r>
              <a:rPr lang="es-CO" dirty="0" smtClean="0"/>
              <a:t>se registra en </a:t>
            </a:r>
            <a:r>
              <a:rPr lang="es-CO" dirty="0" smtClean="0">
                <a:solidFill>
                  <a:srgbClr val="FF0000"/>
                </a:solidFill>
              </a:rPr>
              <a:t>(Jer. 28:9</a:t>
            </a:r>
            <a:r>
              <a:rPr lang="es-CO" dirty="0">
                <a:solidFill>
                  <a:srgbClr val="FF0000"/>
                </a:solidFill>
              </a:rPr>
              <a:t>).  </a:t>
            </a:r>
          </a:p>
        </p:txBody>
      </p:sp>
    </p:spTree>
    <p:extLst>
      <p:ext uri="{BB962C8B-B14F-4D97-AF65-F5344CB8AC3E}">
        <p14:creationId xmlns:p14="http://schemas.microsoft.com/office/powerpoint/2010/main" val="198388472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barn(inVertical)">
                                      <p:cBhvr>
                                        <p:cTn id="13"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336704"/>
          </a:xfrm>
          <a:solidFill>
            <a:schemeClr val="accent4">
              <a:lumMod val="20000"/>
              <a:lumOff val="80000"/>
            </a:schemeClr>
          </a:solidFill>
          <a:scene3d>
            <a:camera prst="orthographicFront"/>
            <a:lightRig rig="threePt" dir="t"/>
          </a:scene3d>
          <a:sp3d>
            <a:bevelT w="165100" prst="coolSlant"/>
          </a:sp3d>
        </p:spPr>
        <p:txBody>
          <a:bodyPr>
            <a:normAutofit fontScale="92500" lnSpcReduction="10000"/>
          </a:bodyPr>
          <a:lstStyle/>
          <a:p>
            <a:r>
              <a:rPr lang="es-CO" dirty="0">
                <a:solidFill>
                  <a:srgbClr val="FF0000"/>
                </a:solidFill>
              </a:rPr>
              <a:t>Isaías 8: </a:t>
            </a:r>
            <a:r>
              <a:rPr lang="es-CO" dirty="0" smtClean="0">
                <a:solidFill>
                  <a:srgbClr val="FF0000"/>
                </a:solidFill>
              </a:rPr>
              <a:t>20</a:t>
            </a:r>
            <a:r>
              <a:rPr lang="es-CO" dirty="0" smtClean="0"/>
              <a:t>.  «</a:t>
            </a:r>
            <a:r>
              <a:rPr lang="es-CO" sz="3100" dirty="0" smtClean="0">
                <a:latin typeface="Agency FB" pitchFamily="34" charset="0"/>
              </a:rPr>
              <a:t>A </a:t>
            </a:r>
            <a:r>
              <a:rPr lang="es-CO" sz="3100" dirty="0">
                <a:latin typeface="Agency FB" pitchFamily="34" charset="0"/>
              </a:rPr>
              <a:t>la ley y al testimonio! Si no dijeren conforme á esto, es porque no les ha </a:t>
            </a:r>
            <a:r>
              <a:rPr lang="es-CO" sz="3100" dirty="0" smtClean="0">
                <a:latin typeface="Agency FB" pitchFamily="34" charset="0"/>
              </a:rPr>
              <a:t>amanecido</a:t>
            </a:r>
            <a:r>
              <a:rPr lang="es-CO" dirty="0" smtClean="0"/>
              <a:t>».</a:t>
            </a:r>
          </a:p>
          <a:p>
            <a:endParaRPr lang="es-CO" dirty="0"/>
          </a:p>
          <a:p>
            <a:pPr marL="400050" lvl="1" indent="0">
              <a:buNone/>
            </a:pPr>
            <a:r>
              <a:rPr lang="es-CO" dirty="0">
                <a:solidFill>
                  <a:srgbClr val="FF0000"/>
                </a:solidFill>
              </a:rPr>
              <a:t>Mateo 7: 15- 23</a:t>
            </a:r>
            <a:r>
              <a:rPr lang="es-CO" dirty="0"/>
              <a:t>. </a:t>
            </a:r>
            <a:r>
              <a:rPr lang="es-CO" dirty="0" smtClean="0"/>
              <a:t>«</a:t>
            </a:r>
            <a:r>
              <a:rPr lang="es-CO" dirty="0" smtClean="0">
                <a:latin typeface="Agency FB" pitchFamily="34" charset="0"/>
              </a:rPr>
              <a:t>Guardaos </a:t>
            </a:r>
            <a:r>
              <a:rPr lang="es-CO" dirty="0">
                <a:latin typeface="Agency FB" pitchFamily="34" charset="0"/>
              </a:rPr>
              <a:t>de los falsos profetas, que vienen a vosotros con vestidos de ovejas, pero por dentro son lobos rapaces. 16 Por sus frutos los conoceréis. ¿Acaso se recogen uvas de los espinos, o higos de los abrojos? 17 Así, todo buen árbol da buenos frutos, pero el árbol malo da frutos malos. 18 No puede el buen árbol dar malos frutos, ni el árbol malo dar frutos buenos. 19 Todo árbol que no da buen fruto, es cortado y echado en el fuego. 20 Así que, </a:t>
            </a:r>
            <a:r>
              <a:rPr lang="es-CO" u="sng" dirty="0">
                <a:latin typeface="Agency FB" pitchFamily="34" charset="0"/>
              </a:rPr>
              <a:t>por sus frutos los conoceréis</a:t>
            </a:r>
            <a:r>
              <a:rPr lang="es-CO" dirty="0">
                <a:latin typeface="Agency FB" pitchFamily="34" charset="0"/>
              </a:rPr>
              <a:t>.</a:t>
            </a:r>
          </a:p>
          <a:p>
            <a:pPr marL="400050" lvl="1" indent="0">
              <a:buNone/>
            </a:pPr>
            <a:r>
              <a:rPr lang="es-CO" dirty="0">
                <a:latin typeface="Agency FB" pitchFamily="34" charset="0"/>
              </a:rPr>
              <a:t> 21 No todo el que me dice: Señor, Señor, entrará en el reino de los cielos, sino el que hace la voluntad de mi Padre que está en los cielos. 22 Muchos me dirán en aquel día: Señor, Señor, ¿no profetizamos en tu nombre, y en tu nombre echamos fuera demonios, y en tu nombre hicimos muchos milagros? 23 Y entonces les declararé: Nunca os conocí; apartaos de mí, hacedores de </a:t>
            </a:r>
            <a:r>
              <a:rPr lang="es-CO" dirty="0" smtClean="0">
                <a:latin typeface="Agency FB" pitchFamily="34" charset="0"/>
              </a:rPr>
              <a:t>maldad</a:t>
            </a:r>
            <a:r>
              <a:rPr lang="es-CO" dirty="0" smtClean="0"/>
              <a:t>».</a:t>
            </a:r>
            <a:endParaRPr lang="es-CO" dirty="0"/>
          </a:p>
        </p:txBody>
      </p:sp>
    </p:spTree>
    <p:extLst>
      <p:ext uri="{BB962C8B-B14F-4D97-AF65-F5344CB8AC3E}">
        <p14:creationId xmlns:p14="http://schemas.microsoft.com/office/powerpoint/2010/main" val="132694826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714202"/>
          </a:xfrm>
        </p:spPr>
        <p:txBody>
          <a:bodyPr>
            <a:noAutofit/>
          </a:bodyPr>
          <a:lstStyle/>
          <a:p>
            <a:r>
              <a:rPr lang="es-CO" sz="2800" b="1" dirty="0" smtClean="0"/>
              <a:t>Hay tres cosas aquí para reflexionar: (1), es importante su predicación (2), es importante lo que escribe (3), pero es más importante sus frutos.</a:t>
            </a:r>
            <a:endParaRPr lang="es-CO" sz="2800" b="1" dirty="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276872"/>
            <a:ext cx="2808312" cy="28871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7864" y="2276872"/>
            <a:ext cx="2088232" cy="2887191"/>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04169" y="2276872"/>
            <a:ext cx="3044295" cy="28871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4" y="5589240"/>
            <a:ext cx="8103650" cy="954107"/>
          </a:xfrm>
          <a:prstGeom prst="rect">
            <a:avLst/>
          </a:prstGeom>
        </p:spPr>
        <p:txBody>
          <a:bodyPr wrap="square">
            <a:spAutoFit/>
          </a:bodyPr>
          <a:lstStyle/>
          <a:p>
            <a:pPr algn="ctr"/>
            <a:r>
              <a:rPr lang="es-CO" sz="2800" b="1" dirty="0" smtClean="0"/>
              <a:t>Todo </a:t>
            </a:r>
            <a:r>
              <a:rPr lang="es-CO" sz="2800" b="1" dirty="0"/>
              <a:t>árbol que no da buen fruto, es cortado y echado en el fuego. </a:t>
            </a:r>
            <a:r>
              <a:rPr lang="es-CO" sz="2800" b="1" dirty="0" smtClean="0"/>
              <a:t> </a:t>
            </a:r>
            <a:r>
              <a:rPr lang="es-CO" sz="2800" b="1" dirty="0"/>
              <a:t>Así que, por sus frutos los conoceréis.</a:t>
            </a:r>
          </a:p>
        </p:txBody>
      </p:sp>
    </p:spTree>
    <p:extLst>
      <p:ext uri="{BB962C8B-B14F-4D97-AF65-F5344CB8AC3E}">
        <p14:creationId xmlns:p14="http://schemas.microsoft.com/office/powerpoint/2010/main" val="109453855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a:scene3d>
            <a:camera prst="orthographicFront"/>
            <a:lightRig rig="threePt" dir="t"/>
          </a:scene3d>
          <a:sp3d>
            <a:bevelT w="165100" prst="coolSlant"/>
          </a:sp3d>
        </p:spPr>
        <p:txBody>
          <a:bodyPr>
            <a:noAutofit/>
          </a:bodyPr>
          <a:lstStyle/>
          <a:p>
            <a:r>
              <a:rPr lang="es-CO" sz="3600" b="1" dirty="0" smtClean="0"/>
              <a:t>¿Sabe los </a:t>
            </a:r>
            <a:r>
              <a:rPr lang="es-CO" sz="3600" b="1" dirty="0"/>
              <a:t>nombres de las mujeres que fueron profetas en los tiempos </a:t>
            </a:r>
            <a:r>
              <a:rPr lang="es-CO" sz="3600" b="1" dirty="0" smtClean="0"/>
              <a:t>Bíblicos? </a:t>
            </a:r>
            <a:endParaRPr lang="es-CO" sz="3600" b="1" dirty="0"/>
          </a:p>
        </p:txBody>
      </p:sp>
      <p:sp>
        <p:nvSpPr>
          <p:cNvPr id="3" name="2 Marcador de contenido"/>
          <p:cNvSpPr>
            <a:spLocks noGrp="1"/>
          </p:cNvSpPr>
          <p:nvPr>
            <p:ph idx="1"/>
          </p:nvPr>
        </p:nvSpPr>
        <p:spPr>
          <a:xfrm>
            <a:off x="457200" y="1600200"/>
            <a:ext cx="8229600" cy="4925144"/>
          </a:xfrm>
          <a:solidFill>
            <a:schemeClr val="accent4">
              <a:lumMod val="20000"/>
              <a:lumOff val="80000"/>
            </a:schemeClr>
          </a:solidFill>
          <a:scene3d>
            <a:camera prst="orthographicFront"/>
            <a:lightRig rig="threePt" dir="t"/>
          </a:scene3d>
          <a:sp3d>
            <a:bevelT w="165100" prst="coolSlant"/>
          </a:sp3d>
        </p:spPr>
        <p:txBody>
          <a:bodyPr>
            <a:normAutofit fontScale="77500" lnSpcReduction="20000"/>
          </a:bodyPr>
          <a:lstStyle/>
          <a:p>
            <a:r>
              <a:rPr lang="es-CO" dirty="0" smtClean="0">
                <a:solidFill>
                  <a:srgbClr val="FF0000"/>
                </a:solidFill>
              </a:rPr>
              <a:t>Éxodo </a:t>
            </a:r>
            <a:r>
              <a:rPr lang="es-CO" dirty="0">
                <a:solidFill>
                  <a:srgbClr val="FF0000"/>
                </a:solidFill>
              </a:rPr>
              <a:t>15: </a:t>
            </a:r>
            <a:r>
              <a:rPr lang="es-CO" dirty="0" smtClean="0">
                <a:solidFill>
                  <a:srgbClr val="FF0000"/>
                </a:solidFill>
              </a:rPr>
              <a:t>20.  </a:t>
            </a:r>
            <a:r>
              <a:rPr lang="es-CO" dirty="0"/>
              <a:t>María la profetisa, hermana de </a:t>
            </a:r>
            <a:r>
              <a:rPr lang="es-CO" dirty="0" smtClean="0"/>
              <a:t>Aarón. </a:t>
            </a:r>
            <a:endParaRPr lang="es-CO" dirty="0"/>
          </a:p>
          <a:p>
            <a:endParaRPr lang="es-CO" dirty="0" smtClean="0"/>
          </a:p>
          <a:p>
            <a:r>
              <a:rPr lang="es-CO" dirty="0" smtClean="0">
                <a:solidFill>
                  <a:srgbClr val="FF0000"/>
                </a:solidFill>
              </a:rPr>
              <a:t>Jueces </a:t>
            </a:r>
            <a:r>
              <a:rPr lang="es-CO" dirty="0">
                <a:solidFill>
                  <a:srgbClr val="FF0000"/>
                </a:solidFill>
              </a:rPr>
              <a:t>4: </a:t>
            </a:r>
            <a:r>
              <a:rPr lang="es-CO" dirty="0" smtClean="0">
                <a:solidFill>
                  <a:srgbClr val="FF0000"/>
                </a:solidFill>
              </a:rPr>
              <a:t>4</a:t>
            </a:r>
            <a:r>
              <a:rPr lang="es-CO" dirty="0" smtClean="0"/>
              <a:t>. </a:t>
            </a:r>
            <a:r>
              <a:rPr lang="es-CO" dirty="0"/>
              <a:t>Débora, profetisa, mujer </a:t>
            </a:r>
            <a:r>
              <a:rPr lang="es-CO" dirty="0" smtClean="0"/>
              <a:t>de Lapidot</a:t>
            </a:r>
            <a:r>
              <a:rPr lang="es-CO" dirty="0"/>
              <a:t>.</a:t>
            </a:r>
            <a:r>
              <a:rPr lang="es-CO" dirty="0" smtClean="0"/>
              <a:t> </a:t>
            </a:r>
            <a:endParaRPr lang="es-CO" dirty="0"/>
          </a:p>
          <a:p>
            <a:endParaRPr lang="es-CO" dirty="0" smtClean="0"/>
          </a:p>
          <a:p>
            <a:r>
              <a:rPr lang="es-CO" dirty="0" smtClean="0">
                <a:solidFill>
                  <a:srgbClr val="FF0000"/>
                </a:solidFill>
              </a:rPr>
              <a:t>2 </a:t>
            </a:r>
            <a:r>
              <a:rPr lang="es-CO" dirty="0">
                <a:solidFill>
                  <a:srgbClr val="FF0000"/>
                </a:solidFill>
              </a:rPr>
              <a:t>Reyes 22: 14</a:t>
            </a:r>
            <a:r>
              <a:rPr lang="es-CO" dirty="0"/>
              <a:t>. Hulda, mujer de </a:t>
            </a:r>
            <a:r>
              <a:rPr lang="es-CO" dirty="0" smtClean="0"/>
              <a:t>Salum. </a:t>
            </a:r>
            <a:endParaRPr lang="es-CO" dirty="0"/>
          </a:p>
          <a:p>
            <a:endParaRPr lang="es-CO" dirty="0" smtClean="0"/>
          </a:p>
          <a:p>
            <a:r>
              <a:rPr lang="es-CO" dirty="0" smtClean="0">
                <a:solidFill>
                  <a:srgbClr val="FF0000"/>
                </a:solidFill>
              </a:rPr>
              <a:t>Lucas </a:t>
            </a:r>
            <a:r>
              <a:rPr lang="es-CO" dirty="0">
                <a:solidFill>
                  <a:srgbClr val="FF0000"/>
                </a:solidFill>
              </a:rPr>
              <a:t>2: </a:t>
            </a:r>
            <a:r>
              <a:rPr lang="es-CO" dirty="0" smtClean="0">
                <a:solidFill>
                  <a:srgbClr val="FF0000"/>
                </a:solidFill>
              </a:rPr>
              <a:t>36</a:t>
            </a:r>
            <a:r>
              <a:rPr lang="es-CO" dirty="0" smtClean="0"/>
              <a:t>. </a:t>
            </a:r>
            <a:r>
              <a:rPr lang="pt-BR" dirty="0" smtClean="0"/>
              <a:t> </a:t>
            </a:r>
            <a:r>
              <a:rPr lang="pt-BR" dirty="0"/>
              <a:t>Ana, profetisa, hija de Fanuel,</a:t>
            </a:r>
            <a:endParaRPr lang="es-CO" dirty="0"/>
          </a:p>
          <a:p>
            <a:endParaRPr lang="es-CO" dirty="0" smtClean="0"/>
          </a:p>
          <a:p>
            <a:r>
              <a:rPr lang="es-CO" dirty="0" smtClean="0">
                <a:solidFill>
                  <a:srgbClr val="FF0000"/>
                </a:solidFill>
              </a:rPr>
              <a:t>Hechos </a:t>
            </a:r>
            <a:r>
              <a:rPr lang="es-CO" dirty="0">
                <a:solidFill>
                  <a:srgbClr val="FF0000"/>
                </a:solidFill>
              </a:rPr>
              <a:t>21: 8, 9</a:t>
            </a:r>
            <a:r>
              <a:rPr lang="es-CO" dirty="0"/>
              <a:t>. </a:t>
            </a:r>
            <a:r>
              <a:rPr lang="es-CO" dirty="0" smtClean="0"/>
              <a:t>Las cuatro hijas de Felipe, uno de los siete diáconos, </a:t>
            </a:r>
          </a:p>
          <a:p>
            <a:r>
              <a:rPr lang="es-CO" dirty="0" smtClean="0"/>
              <a:t>Nota: María, nunca tubo esposo, Devora y Hulda, fueron casadas, Ana, viuda, y siempre permanecía en el templo, las cuatro hijas de Felipe, solteras. </a:t>
            </a:r>
            <a:endParaRPr lang="es-CO" dirty="0"/>
          </a:p>
        </p:txBody>
      </p:sp>
    </p:spTree>
    <p:extLst>
      <p:ext uri="{BB962C8B-B14F-4D97-AF65-F5344CB8AC3E}">
        <p14:creationId xmlns:p14="http://schemas.microsoft.com/office/powerpoint/2010/main" val="382494299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1000"/>
                                        <p:tgtEl>
                                          <p:spTgt spid="3">
                                            <p:txEl>
                                              <p:pRg st="4" end="4"/>
                                            </p:txEl>
                                          </p:spTgt>
                                        </p:tgtEl>
                                      </p:cBhvr>
                                    </p:animEffect>
                                    <p:anim calcmode="lin" valueType="num">
                                      <p:cBhvr>
                                        <p:cTn id="1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1000"/>
                                        <p:tgtEl>
                                          <p:spTgt spid="3">
                                            <p:txEl>
                                              <p:pRg st="6" end="6"/>
                                            </p:txEl>
                                          </p:spTgt>
                                        </p:tgtEl>
                                      </p:cBhvr>
                                    </p:animEffect>
                                    <p:anim calcmode="lin" valueType="num">
                                      <p:cBhvr>
                                        <p:cTn id="2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6" end="6"/>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fade">
                                      <p:cBhvr>
                                        <p:cTn id="27" dur="1000"/>
                                        <p:tgtEl>
                                          <p:spTgt spid="3">
                                            <p:txEl>
                                              <p:pRg st="8" end="8"/>
                                            </p:txEl>
                                          </p:spTgt>
                                        </p:tgtEl>
                                      </p:cBhvr>
                                    </p:animEffect>
                                    <p:anim calcmode="lin" valueType="num">
                                      <p:cBhvr>
                                        <p:cTn id="28"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8" end="8"/>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9" end="9"/>
                                            </p:txEl>
                                          </p:spTgt>
                                        </p:tgtEl>
                                        <p:attrNameLst>
                                          <p:attrName>style.visibility</p:attrName>
                                        </p:attrNameLst>
                                      </p:cBhvr>
                                      <p:to>
                                        <p:strVal val="visible"/>
                                      </p:to>
                                    </p:set>
                                    <p:animEffect transition="in" filter="fade">
                                      <p:cBhvr>
                                        <p:cTn id="32" dur="1000"/>
                                        <p:tgtEl>
                                          <p:spTgt spid="3">
                                            <p:txEl>
                                              <p:pRg st="9" end="9"/>
                                            </p:txEl>
                                          </p:spTgt>
                                        </p:tgtEl>
                                      </p:cBhvr>
                                    </p:animEffect>
                                    <p:anim calcmode="lin" valueType="num">
                                      <p:cBhvr>
                                        <p:cTn id="33"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rmAutofit fontScale="90000"/>
          </a:bodyPr>
          <a:lstStyle/>
          <a:p>
            <a:r>
              <a:rPr lang="es-CO" b="1" dirty="0" smtClean="0"/>
              <a:t>¿Cuáles </a:t>
            </a:r>
            <a:r>
              <a:rPr lang="es-CO" b="1" dirty="0"/>
              <a:t>son las dos características de la iglesia de Jesús en la actualidad? </a:t>
            </a:r>
          </a:p>
        </p:txBody>
      </p:sp>
      <p:sp>
        <p:nvSpPr>
          <p:cNvPr id="3" name="2 Marcador de contenido"/>
          <p:cNvSpPr>
            <a:spLocks noGrp="1"/>
          </p:cNvSpPr>
          <p:nvPr>
            <p:ph idx="1"/>
          </p:nvPr>
        </p:nvSpPr>
        <p:spPr>
          <a:xfrm>
            <a:off x="457200" y="1600200"/>
            <a:ext cx="8229600" cy="4925144"/>
          </a:xfrm>
          <a:solidFill>
            <a:schemeClr val="accent3">
              <a:lumMod val="20000"/>
              <a:lumOff val="80000"/>
            </a:schemeClr>
          </a:solidFill>
          <a:scene3d>
            <a:camera prst="orthographicFront"/>
            <a:lightRig rig="threePt" dir="t"/>
          </a:scene3d>
          <a:sp3d>
            <a:bevelT w="165100" prst="coolSlant"/>
          </a:sp3d>
        </p:spPr>
        <p:txBody>
          <a:bodyPr>
            <a:normAutofit fontScale="85000" lnSpcReduction="10000"/>
          </a:bodyPr>
          <a:lstStyle/>
          <a:p>
            <a:r>
              <a:rPr lang="es-CO" dirty="0" smtClean="0">
                <a:solidFill>
                  <a:srgbClr val="FF0000"/>
                </a:solidFill>
              </a:rPr>
              <a:t>Apocalipsis </a:t>
            </a:r>
            <a:r>
              <a:rPr lang="es-CO" dirty="0">
                <a:solidFill>
                  <a:srgbClr val="FF0000"/>
                </a:solidFill>
              </a:rPr>
              <a:t>12: </a:t>
            </a:r>
            <a:r>
              <a:rPr lang="es-CO" dirty="0" smtClean="0">
                <a:solidFill>
                  <a:srgbClr val="FF0000"/>
                </a:solidFill>
              </a:rPr>
              <a:t>17</a:t>
            </a:r>
            <a:r>
              <a:rPr lang="es-CO" dirty="0" smtClean="0"/>
              <a:t>. </a:t>
            </a:r>
            <a:r>
              <a:rPr lang="es-CO" dirty="0">
                <a:latin typeface="Agency FB" pitchFamily="34" charset="0"/>
              </a:rPr>
              <a:t>Entonces el dragón se llenó de ira contra la mujer; y se fue a hacer guerra contra el resto de la descendencia de ella, los que guardan los mandamientos de Dios y tienen el testimonio de </a:t>
            </a:r>
            <a:r>
              <a:rPr lang="es-CO" dirty="0" smtClean="0">
                <a:latin typeface="Agency FB" pitchFamily="34" charset="0"/>
              </a:rPr>
              <a:t>Jesucristo. </a:t>
            </a:r>
            <a:endParaRPr lang="es-CO" dirty="0" smtClean="0"/>
          </a:p>
          <a:p>
            <a:endParaRPr lang="es-CO" dirty="0" smtClean="0"/>
          </a:p>
          <a:p>
            <a:pPr marL="0" indent="0">
              <a:buNone/>
            </a:pPr>
            <a:r>
              <a:rPr lang="es-CO" sz="3500" b="1" dirty="0" smtClean="0"/>
              <a:t>¿Qué </a:t>
            </a:r>
            <a:r>
              <a:rPr lang="es-CO" sz="3500" b="1" dirty="0"/>
              <a:t>enseña la Biblia acerca de la expresión “Testimonio de Jesús</a:t>
            </a:r>
            <a:r>
              <a:rPr lang="es-CO" sz="3500" b="1" dirty="0" smtClean="0"/>
              <a:t>”?</a:t>
            </a:r>
          </a:p>
          <a:p>
            <a:pPr marL="0" indent="0">
              <a:buNone/>
            </a:pPr>
            <a:endParaRPr lang="es-CO" sz="3500" b="1" dirty="0"/>
          </a:p>
          <a:p>
            <a:r>
              <a:rPr lang="es-CO" dirty="0" smtClean="0">
                <a:solidFill>
                  <a:srgbClr val="FF0000"/>
                </a:solidFill>
              </a:rPr>
              <a:t>Apocalipsis </a:t>
            </a:r>
            <a:r>
              <a:rPr lang="es-CO" dirty="0">
                <a:solidFill>
                  <a:srgbClr val="FF0000"/>
                </a:solidFill>
              </a:rPr>
              <a:t>19: 10</a:t>
            </a:r>
            <a:r>
              <a:rPr lang="es-CO" dirty="0"/>
              <a:t>. </a:t>
            </a:r>
            <a:r>
              <a:rPr lang="es-CO" dirty="0">
                <a:latin typeface="Agency FB" pitchFamily="34" charset="0"/>
              </a:rPr>
              <a:t>Adora a Dios; porque el testimonio de Jesús es el espíritu de la </a:t>
            </a:r>
            <a:r>
              <a:rPr lang="es-CO" dirty="0" smtClean="0">
                <a:latin typeface="Agency FB" pitchFamily="34" charset="0"/>
              </a:rPr>
              <a:t>profecía</a:t>
            </a:r>
            <a:r>
              <a:rPr lang="es-CO" dirty="0" smtClean="0"/>
              <a:t>. Es decir: El Evangelio o sea, lo que hiso Jesús por nosotros, es el «</a:t>
            </a:r>
            <a:r>
              <a:rPr lang="es-CO" b="1" dirty="0" smtClean="0">
                <a:latin typeface="Agency FB" pitchFamily="34" charset="0"/>
              </a:rPr>
              <a:t>Espíritu de Profecía</a:t>
            </a:r>
            <a:r>
              <a:rPr lang="es-CO" dirty="0" smtClean="0"/>
              <a:t>» </a:t>
            </a:r>
            <a:endParaRPr lang="es-CO" dirty="0"/>
          </a:p>
          <a:p>
            <a:endParaRPr lang="es-CO" dirty="0"/>
          </a:p>
        </p:txBody>
      </p:sp>
    </p:spTree>
    <p:extLst>
      <p:ext uri="{BB962C8B-B14F-4D97-AF65-F5344CB8AC3E}">
        <p14:creationId xmlns:p14="http://schemas.microsoft.com/office/powerpoint/2010/main" val="9800530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rmAutofit fontScale="90000"/>
          </a:bodyPr>
          <a:lstStyle/>
          <a:p>
            <a:r>
              <a:rPr lang="es-CO" b="1" dirty="0"/>
              <a:t>¿Cómo puedo reconocer a un falso maestro o un falso profeta</a:t>
            </a:r>
            <a:r>
              <a:rPr lang="es-CO" b="1" dirty="0" smtClean="0"/>
              <a:t>?</a:t>
            </a:r>
            <a:endParaRPr lang="es-CO" b="1" dirty="0"/>
          </a:p>
        </p:txBody>
      </p:sp>
      <p:sp>
        <p:nvSpPr>
          <p:cNvPr id="3" name="2 Marcador de contenido"/>
          <p:cNvSpPr>
            <a:spLocks noGrp="1"/>
          </p:cNvSpPr>
          <p:nvPr>
            <p:ph idx="1"/>
          </p:nvPr>
        </p:nvSpPr>
        <p:spPr>
          <a:xfrm>
            <a:off x="457200" y="1600200"/>
            <a:ext cx="8229600" cy="964704"/>
          </a:xfrm>
        </p:spPr>
        <p:txBody>
          <a:bodyPr>
            <a:normAutofit fontScale="92500" lnSpcReduction="20000"/>
          </a:bodyPr>
          <a:lstStyle/>
          <a:p>
            <a:pPr marL="400050" lvl="1" indent="0">
              <a:buNone/>
            </a:pPr>
            <a:r>
              <a:rPr lang="es-CO" sz="3600" b="1" dirty="0" smtClean="0"/>
              <a:t>Pregunta</a:t>
            </a:r>
            <a:r>
              <a:rPr lang="es-CO" sz="3600" b="1" dirty="0"/>
              <a:t>: "¿Cómo puedo reconocer a un falso maestro o un falso profeta</a:t>
            </a:r>
            <a:r>
              <a:rPr lang="es-CO" sz="3600" b="1" dirty="0" smtClean="0"/>
              <a:t>?"</a:t>
            </a:r>
            <a:endParaRPr lang="es-CO" sz="3400" dirty="0" smtClean="0"/>
          </a:p>
        </p:txBody>
      </p:sp>
      <p:sp>
        <p:nvSpPr>
          <p:cNvPr id="4" name="3 Rectángulo"/>
          <p:cNvSpPr/>
          <p:nvPr/>
        </p:nvSpPr>
        <p:spPr>
          <a:xfrm>
            <a:off x="755576" y="3068960"/>
            <a:ext cx="5976664" cy="1569660"/>
          </a:xfrm>
          <a:prstGeom prst="rect">
            <a:avLst/>
          </a:prstGeom>
        </p:spPr>
        <p:txBody>
          <a:bodyPr wrap="square">
            <a:spAutoFit/>
          </a:bodyPr>
          <a:lstStyle/>
          <a:p>
            <a:r>
              <a:rPr lang="es-CO" sz="2400" dirty="0"/>
              <a:t>Respuesta: Jesús nos advirtió que vendrían “falsos Cristos y falsos profetas” e intentarían engañar aún a los elegidos. Ver </a:t>
            </a:r>
            <a:r>
              <a:rPr lang="es-CO" sz="2400" dirty="0">
                <a:solidFill>
                  <a:srgbClr val="FF0000"/>
                </a:solidFill>
              </a:rPr>
              <a:t>(Mateo 24:23-27; 2 Pedro 3:3 y Judas 17-18)</a:t>
            </a:r>
            <a:r>
              <a:rPr lang="es-CO" sz="2400" dirty="0"/>
              <a:t>.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2852936"/>
            <a:ext cx="1634480" cy="1785684"/>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907704" y="4840415"/>
            <a:ext cx="6459016" cy="1569660"/>
          </a:xfrm>
          <a:prstGeom prst="rect">
            <a:avLst/>
          </a:prstGeom>
          <a:solidFill>
            <a:schemeClr val="bg2">
              <a:lumMod val="75000"/>
            </a:schemeClr>
          </a:solidFill>
          <a:scene3d>
            <a:camera prst="orthographicFront"/>
            <a:lightRig rig="threePt" dir="t"/>
          </a:scene3d>
          <a:sp3d>
            <a:bevelT w="165100" prst="coolSlant"/>
          </a:sp3d>
        </p:spPr>
        <p:txBody>
          <a:bodyPr wrap="square">
            <a:spAutoFit/>
          </a:bodyPr>
          <a:lstStyle/>
          <a:p>
            <a:r>
              <a:rPr lang="es-CO" sz="2400" dirty="0"/>
              <a:t>La mejor defensa que puedes tener contra la falsedad y los falsos maestros es – conocer la verdad. Para descubrir lo falso, estudia lo verdadero. </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4725145"/>
            <a:ext cx="1512168" cy="18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00704826"/>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wipe(down)">
                                      <p:cBhvr>
                                        <p:cTn id="10" dur="500"/>
                                        <p:tgtEl>
                                          <p:spTgt spid="1026"/>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00"/>
                                        <p:tgtEl>
                                          <p:spTgt spid="5"/>
                                        </p:tgtEl>
                                      </p:cBhvr>
                                    </p:animEffect>
                                  </p:childTnLst>
                                </p:cTn>
                              </p:par>
                              <p:par>
                                <p:cTn id="14" presetID="22" presetClass="entr" presetSubtype="4" fill="hold" nodeType="withEffect">
                                  <p:stCondLst>
                                    <p:cond delay="0"/>
                                  </p:stCondLst>
                                  <p:childTnLst>
                                    <p:set>
                                      <p:cBhvr>
                                        <p:cTn id="15" dur="1" fill="hold">
                                          <p:stCondLst>
                                            <p:cond delay="0"/>
                                          </p:stCondLst>
                                        </p:cTn>
                                        <p:tgtEl>
                                          <p:spTgt spid="1027"/>
                                        </p:tgtEl>
                                        <p:attrNameLst>
                                          <p:attrName>style.visibility</p:attrName>
                                        </p:attrNameLst>
                                      </p:cBhvr>
                                      <p:to>
                                        <p:strVal val="visible"/>
                                      </p:to>
                                    </p:set>
                                    <p:animEffect transition="in" filter="wipe(down)">
                                      <p:cBhvr>
                                        <p:cTn id="16" dur="5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482952" cy="2304256"/>
          </a:xfrm>
          <a:solidFill>
            <a:schemeClr val="accent3">
              <a:lumMod val="40000"/>
              <a:lumOff val="60000"/>
            </a:schemeClr>
          </a:solidFill>
          <a:scene3d>
            <a:camera prst="orthographicFront"/>
            <a:lightRig rig="threePt" dir="t"/>
          </a:scene3d>
          <a:sp3d>
            <a:bevelT w="165100" prst="coolSlant"/>
          </a:sp3d>
        </p:spPr>
        <p:txBody>
          <a:bodyPr>
            <a:normAutofit fontScale="92500" lnSpcReduction="10000"/>
          </a:bodyPr>
          <a:lstStyle/>
          <a:p>
            <a:pPr marL="0" indent="0">
              <a:buNone/>
            </a:pPr>
            <a:r>
              <a:rPr lang="es-CO" dirty="0"/>
              <a:t>Cualquier creyente “… que usa bien la palabra de verdad” </a:t>
            </a:r>
            <a:r>
              <a:rPr lang="es-CO" dirty="0">
                <a:solidFill>
                  <a:srgbClr val="FF0000"/>
                </a:solidFill>
              </a:rPr>
              <a:t>(2 Timoteo 2:15)</a:t>
            </a:r>
            <a:r>
              <a:rPr lang="es-CO" dirty="0"/>
              <a:t>, y que hace un cuidadoso estudio de la Biblia, puede identificar la falsa doctrina.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332656"/>
            <a:ext cx="2436862" cy="2376264"/>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4" y="3212976"/>
            <a:ext cx="8197502" cy="3108543"/>
          </a:xfrm>
          <a:prstGeom prst="rect">
            <a:avLst/>
          </a:prstGeom>
          <a:solidFill>
            <a:schemeClr val="accent3">
              <a:lumMod val="40000"/>
              <a:lumOff val="60000"/>
            </a:schemeClr>
          </a:solidFill>
          <a:scene3d>
            <a:camera prst="orthographicFront"/>
            <a:lightRig rig="threePt" dir="t"/>
          </a:scene3d>
          <a:sp3d>
            <a:bevelT w="165100" prst="coolSlant"/>
          </a:sp3d>
        </p:spPr>
        <p:txBody>
          <a:bodyPr wrap="square">
            <a:spAutoFit/>
          </a:bodyPr>
          <a:lstStyle/>
          <a:p>
            <a:r>
              <a:rPr lang="es-CO" sz="2800" dirty="0"/>
              <a:t>Por ejemplo, un creyente que ha leído las actividades del Padre, del Hijo y del Espíritu Santo en </a:t>
            </a:r>
            <a:r>
              <a:rPr lang="es-CO" sz="2800" dirty="0">
                <a:solidFill>
                  <a:srgbClr val="FF0000"/>
                </a:solidFill>
              </a:rPr>
              <a:t>Mateo 3:16-17</a:t>
            </a:r>
            <a:r>
              <a:rPr lang="es-CO" sz="2800" dirty="0"/>
              <a:t> cuestionará inmediatamente cualquier doctrina que niegue la Trinidad. Por lo tanto, el “paso uno” es estudiar la Biblia y juzgar toda enseñanza bajo la luz de lo que dice la Escritura.</a:t>
            </a:r>
            <a:br>
              <a:rPr lang="es-CO" sz="2800" dirty="0"/>
            </a:br>
            <a:endParaRPr lang="es-CO" sz="2800" dirty="0"/>
          </a:p>
        </p:txBody>
      </p:sp>
    </p:spTree>
    <p:extLst>
      <p:ext uri="{BB962C8B-B14F-4D97-AF65-F5344CB8AC3E}">
        <p14:creationId xmlns:p14="http://schemas.microsoft.com/office/powerpoint/2010/main" val="3035751749"/>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bg1">
              <a:lumMod val="85000"/>
            </a:schemeClr>
          </a:solidFill>
          <a:scene3d>
            <a:camera prst="orthographicFront"/>
            <a:lightRig rig="threePt" dir="t"/>
          </a:scene3d>
          <a:sp3d>
            <a:bevelT w="165100" prst="coolSlant"/>
          </a:sp3d>
        </p:spPr>
        <p:txBody>
          <a:bodyPr>
            <a:normAutofit fontScale="92500" lnSpcReduction="10000"/>
          </a:bodyPr>
          <a:lstStyle/>
          <a:p>
            <a:pPr marL="457200" lvl="1" indent="0">
              <a:buNone/>
            </a:pPr>
            <a:r>
              <a:rPr lang="es-CO" dirty="0" smtClean="0"/>
              <a:t>Jesús </a:t>
            </a:r>
            <a:r>
              <a:rPr lang="es-CO" dirty="0"/>
              <a:t>dijo que “… </a:t>
            </a:r>
            <a:r>
              <a:rPr lang="es-CO" dirty="0">
                <a:latin typeface="Agency FB" pitchFamily="34" charset="0"/>
              </a:rPr>
              <a:t>por el fruto se conoce el árbol</a:t>
            </a:r>
            <a:r>
              <a:rPr lang="es-CO" dirty="0"/>
              <a:t>” </a:t>
            </a:r>
            <a:r>
              <a:rPr lang="es-CO" dirty="0">
                <a:solidFill>
                  <a:srgbClr val="FF0000"/>
                </a:solidFill>
              </a:rPr>
              <a:t>(Mateo 12:33). </a:t>
            </a:r>
            <a:r>
              <a:rPr lang="es-CO" dirty="0"/>
              <a:t>Cuando buscamos el “fruto,” estas son tres pruebas específicas para aplicar a cualquier maestro y determinar la veracidad de sus </a:t>
            </a:r>
            <a:r>
              <a:rPr lang="es-CO" dirty="0" smtClean="0"/>
              <a:t>enseñanzas:</a:t>
            </a:r>
            <a:endParaRPr lang="es-CO" dirty="0"/>
          </a:p>
          <a:p>
            <a:pPr marL="857250" lvl="2" indent="0">
              <a:buNone/>
            </a:pPr>
            <a:endParaRPr lang="es-CO" dirty="0"/>
          </a:p>
          <a:p>
            <a:pPr marL="1314450" lvl="2" indent="-457200">
              <a:buAutoNum type="arabicParenR"/>
            </a:pPr>
            <a:r>
              <a:rPr lang="es-CO" sz="3000" b="1" dirty="0" smtClean="0"/>
              <a:t>¿</a:t>
            </a:r>
            <a:r>
              <a:rPr lang="es-CO" sz="3000" b="1" dirty="0"/>
              <a:t>Qué dice este maestro acerca de Jesús?</a:t>
            </a:r>
            <a:r>
              <a:rPr lang="es-CO" dirty="0"/>
              <a:t> </a:t>
            </a:r>
            <a:endParaRPr lang="es-CO" dirty="0" smtClean="0"/>
          </a:p>
          <a:p>
            <a:pPr marL="857250" lvl="2" indent="0">
              <a:buNone/>
            </a:pPr>
            <a:r>
              <a:rPr lang="es-CO" dirty="0" smtClean="0"/>
              <a:t>En </a:t>
            </a:r>
            <a:r>
              <a:rPr lang="es-CO" dirty="0">
                <a:solidFill>
                  <a:srgbClr val="FF0000"/>
                </a:solidFill>
              </a:rPr>
              <a:t>Mateo 16:15-17</a:t>
            </a:r>
            <a:r>
              <a:rPr lang="es-CO" dirty="0"/>
              <a:t>, Jesús pregunta, ¿…quién decís que soy yo? Pedro respondió, “</a:t>
            </a:r>
            <a:r>
              <a:rPr lang="es-CO" dirty="0">
                <a:latin typeface="Agency FB" pitchFamily="34" charset="0"/>
              </a:rPr>
              <a:t>Tú eres el Cristo, el Hijo del Dios viviente</a:t>
            </a:r>
            <a:r>
              <a:rPr lang="es-CO" dirty="0"/>
              <a:t>.” Y por ello Pedro es llamado “</a:t>
            </a:r>
            <a:r>
              <a:rPr lang="es-CO" dirty="0">
                <a:latin typeface="Agency FB" pitchFamily="34" charset="0"/>
              </a:rPr>
              <a:t>bienaventurado</a:t>
            </a:r>
            <a:r>
              <a:rPr lang="es-CO" dirty="0"/>
              <a:t>”. En </a:t>
            </a:r>
            <a:r>
              <a:rPr lang="es-CO" dirty="0">
                <a:solidFill>
                  <a:srgbClr val="FF0000"/>
                </a:solidFill>
              </a:rPr>
              <a:t>2 Juan 9 </a:t>
            </a:r>
            <a:r>
              <a:rPr lang="es-CO" dirty="0"/>
              <a:t>leemos, “</a:t>
            </a:r>
            <a:r>
              <a:rPr lang="es-CO" dirty="0">
                <a:latin typeface="Agency FB" pitchFamily="34" charset="0"/>
              </a:rPr>
              <a:t>Cualquiera que se extravía, y no persevera en la doctrina de Cristo no tiene a Dios; el que persevera en la doctrina de Cristo, ése sí tiene al Padre y al Hijo</a:t>
            </a:r>
            <a:r>
              <a:rPr lang="es-CO" dirty="0"/>
              <a:t>.” </a:t>
            </a:r>
            <a:endParaRPr lang="es-CO" dirty="0" smtClean="0"/>
          </a:p>
          <a:p>
            <a:pPr marL="857250" lvl="2" indent="0">
              <a:buNone/>
            </a:pPr>
            <a:r>
              <a:rPr lang="es-CO" dirty="0" smtClean="0"/>
              <a:t>En </a:t>
            </a:r>
            <a:r>
              <a:rPr lang="es-CO" dirty="0"/>
              <a:t>otras palabras, Jesucristo y Su obra de redención son de máxima importancia; cuídate de cualquiera que niegue que Jesús es igual a Dios, y que subestime la muerte sustitutiva de Jesús, o rechace la humanidad de Jesús. </a:t>
            </a:r>
            <a:r>
              <a:rPr lang="es-CO" dirty="0">
                <a:solidFill>
                  <a:srgbClr val="FF0000"/>
                </a:solidFill>
              </a:rPr>
              <a:t>1 Juan 2:22 </a:t>
            </a:r>
            <a:r>
              <a:rPr lang="es-CO" dirty="0"/>
              <a:t>dice, “¿</a:t>
            </a:r>
            <a:r>
              <a:rPr lang="es-CO" dirty="0">
                <a:latin typeface="Agency FB" pitchFamily="34" charset="0"/>
              </a:rPr>
              <a:t>Quién es el mentiroso, sino el que niega que Jesús es el Cristo? Este es anticristo, el que niega al Padre y al Hijo</a:t>
            </a:r>
            <a:r>
              <a:rPr lang="es-CO" dirty="0"/>
              <a:t>.”</a:t>
            </a:r>
            <a:br>
              <a:rPr lang="es-CO" dirty="0"/>
            </a:br>
            <a:endParaRPr lang="es-CO" dirty="0"/>
          </a:p>
        </p:txBody>
      </p:sp>
    </p:spTree>
    <p:extLst>
      <p:ext uri="{BB962C8B-B14F-4D97-AF65-F5344CB8AC3E}">
        <p14:creationId xmlns:p14="http://schemas.microsoft.com/office/powerpoint/2010/main" val="266668140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barn(inVertical)">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bg2">
              <a:lumMod val="90000"/>
            </a:schemeClr>
          </a:solidFill>
          <a:scene3d>
            <a:camera prst="orthographicFront"/>
            <a:lightRig rig="threePt" dir="t"/>
          </a:scene3d>
          <a:sp3d>
            <a:bevelT w="165100" prst="coolSlant"/>
          </a:sp3d>
        </p:spPr>
        <p:txBody>
          <a:bodyPr>
            <a:normAutofit fontScale="77500" lnSpcReduction="20000"/>
          </a:bodyPr>
          <a:lstStyle/>
          <a:p>
            <a:pPr marL="857250" lvl="2" indent="0">
              <a:buNone/>
            </a:pPr>
            <a:r>
              <a:rPr lang="es-CO" sz="4100" b="1" dirty="0"/>
              <a:t>2) ¿Este maestro predica el Evangelio? </a:t>
            </a:r>
            <a:endParaRPr lang="es-CO" sz="4100" b="1" dirty="0" smtClean="0"/>
          </a:p>
          <a:p>
            <a:pPr marL="857250" lvl="2" indent="0">
              <a:buNone/>
            </a:pPr>
            <a:r>
              <a:rPr lang="es-CO" sz="3100" dirty="0" smtClean="0"/>
              <a:t>El </a:t>
            </a:r>
            <a:r>
              <a:rPr lang="es-CO" sz="3100" dirty="0"/>
              <a:t>Evangelio es definido como las buenas nuevas concernientes a la muerte, sepultura y resurrección de Jesús, de acuerdo a las Escrituras </a:t>
            </a:r>
            <a:r>
              <a:rPr lang="es-CO" sz="3100" dirty="0">
                <a:solidFill>
                  <a:srgbClr val="FF0000"/>
                </a:solidFill>
              </a:rPr>
              <a:t>(1 Corintios </a:t>
            </a:r>
            <a:r>
              <a:rPr lang="es-CO" sz="3100" dirty="0" smtClean="0">
                <a:solidFill>
                  <a:srgbClr val="FF0000"/>
                </a:solidFill>
              </a:rPr>
              <a:t>15:1-4)</a:t>
            </a:r>
          </a:p>
          <a:p>
            <a:endParaRPr lang="es-CO" sz="3600" dirty="0" smtClean="0"/>
          </a:p>
          <a:p>
            <a:r>
              <a:rPr lang="es-CO" dirty="0" smtClean="0"/>
              <a:t>Aunque </a:t>
            </a:r>
            <a:r>
              <a:rPr lang="es-CO" dirty="0"/>
              <a:t>suenen muy agradable las declaraciones de “</a:t>
            </a:r>
            <a:r>
              <a:rPr lang="es-CO" dirty="0">
                <a:latin typeface="Agency FB" pitchFamily="34" charset="0"/>
              </a:rPr>
              <a:t>Dios te ama</a:t>
            </a:r>
            <a:r>
              <a:rPr lang="es-CO" dirty="0"/>
              <a:t>”, “</a:t>
            </a:r>
            <a:r>
              <a:rPr lang="es-CO" dirty="0">
                <a:latin typeface="Agency FB" pitchFamily="34" charset="0"/>
              </a:rPr>
              <a:t>Dios quiere que alimentemos a los hambrientos</a:t>
            </a:r>
            <a:r>
              <a:rPr lang="es-CO" dirty="0"/>
              <a:t>”, y “</a:t>
            </a:r>
            <a:r>
              <a:rPr lang="es-CO" dirty="0">
                <a:latin typeface="Agency FB" pitchFamily="34" charset="0"/>
              </a:rPr>
              <a:t>Dios quiere que seas próspero</a:t>
            </a:r>
            <a:r>
              <a:rPr lang="es-CO" dirty="0"/>
              <a:t>,” ese NO es el mensaje completo del Evangelio de Cristo. Como Pablo advierte en </a:t>
            </a:r>
            <a:r>
              <a:rPr lang="es-CO" dirty="0">
                <a:solidFill>
                  <a:srgbClr val="FF0000"/>
                </a:solidFill>
              </a:rPr>
              <a:t>Gálatas 1:7</a:t>
            </a:r>
            <a:r>
              <a:rPr lang="es-CO" dirty="0"/>
              <a:t>, “… </a:t>
            </a:r>
            <a:r>
              <a:rPr lang="es-CO" dirty="0">
                <a:latin typeface="Agency FB" pitchFamily="34" charset="0"/>
              </a:rPr>
              <a:t>hay algunos que os perturban y quieren pervertir el evangelio de Cristo</a:t>
            </a:r>
            <a:r>
              <a:rPr lang="es-CO" dirty="0"/>
              <a:t>.” </a:t>
            </a:r>
            <a:endParaRPr lang="es-CO" dirty="0" smtClean="0"/>
          </a:p>
          <a:p>
            <a:endParaRPr lang="es-CO" dirty="0"/>
          </a:p>
          <a:p>
            <a:r>
              <a:rPr lang="es-CO" dirty="0" smtClean="0"/>
              <a:t>Nadie</a:t>
            </a:r>
            <a:r>
              <a:rPr lang="es-CO" dirty="0"/>
              <a:t>, ni siquiera un gran predicador, tiene el derecho de cambiar el mensaje que Dios nos dio. </a:t>
            </a:r>
            <a:r>
              <a:rPr lang="es-CO" dirty="0" smtClean="0"/>
              <a:t>Pablo dice: “… </a:t>
            </a:r>
            <a:r>
              <a:rPr lang="es-CO" dirty="0">
                <a:latin typeface="Agency FB" pitchFamily="34" charset="0"/>
              </a:rPr>
              <a:t>Si alguno predica diferente evangelio del que habéis recibido, sea anatema.</a:t>
            </a:r>
            <a:r>
              <a:rPr lang="es-CO" dirty="0"/>
              <a:t>” </a:t>
            </a:r>
            <a:r>
              <a:rPr lang="es-CO" dirty="0">
                <a:solidFill>
                  <a:srgbClr val="FF0000"/>
                </a:solidFill>
              </a:rPr>
              <a:t>(Gálatas 1:9)</a:t>
            </a:r>
            <a:br>
              <a:rPr lang="es-CO" dirty="0">
                <a:solidFill>
                  <a:srgbClr val="FF0000"/>
                </a:solidFill>
              </a:rPr>
            </a:br>
            <a:endParaRPr lang="es-CO" dirty="0">
              <a:solidFill>
                <a:srgbClr val="FF0000"/>
              </a:solidFill>
            </a:endParaRPr>
          </a:p>
        </p:txBody>
      </p:sp>
    </p:spTree>
    <p:extLst>
      <p:ext uri="{BB962C8B-B14F-4D97-AF65-F5344CB8AC3E}">
        <p14:creationId xmlns:p14="http://schemas.microsoft.com/office/powerpoint/2010/main" val="160799146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barn(inVertical)">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4">
              <a:lumMod val="20000"/>
              <a:lumOff val="80000"/>
            </a:schemeClr>
          </a:solidFill>
          <a:scene3d>
            <a:camera prst="orthographicFront"/>
            <a:lightRig rig="threePt" dir="t"/>
          </a:scene3d>
          <a:sp3d>
            <a:bevelT w="165100" prst="coolSlant"/>
          </a:sp3d>
        </p:spPr>
        <p:txBody>
          <a:bodyPr>
            <a:normAutofit fontScale="92500" lnSpcReduction="10000"/>
          </a:bodyPr>
          <a:lstStyle/>
          <a:p>
            <a:pPr marL="800100" lvl="2" indent="0">
              <a:buNone/>
            </a:pPr>
            <a:r>
              <a:rPr lang="es-CO" sz="3100" b="1" dirty="0"/>
              <a:t>3) ¿Este maestro demuestra cualidades de carácter que glorifican al Señor? </a:t>
            </a:r>
            <a:endParaRPr lang="es-CO" sz="3100" b="1" dirty="0" smtClean="0"/>
          </a:p>
          <a:p>
            <a:pPr marL="0" indent="0">
              <a:buNone/>
            </a:pPr>
            <a:endParaRPr lang="es-CO" sz="2800" dirty="0" smtClean="0"/>
          </a:p>
          <a:p>
            <a:r>
              <a:rPr lang="es-CO" sz="2800" dirty="0" smtClean="0"/>
              <a:t>Hablando </a:t>
            </a:r>
            <a:r>
              <a:rPr lang="es-CO" sz="2800" dirty="0"/>
              <a:t>de falsos maestros, </a:t>
            </a:r>
            <a:r>
              <a:rPr lang="es-CO" sz="2800" dirty="0">
                <a:solidFill>
                  <a:srgbClr val="FF0000"/>
                </a:solidFill>
              </a:rPr>
              <a:t>Judas 11 </a:t>
            </a:r>
            <a:r>
              <a:rPr lang="es-CO" sz="2800" dirty="0"/>
              <a:t>dice, “¡</a:t>
            </a:r>
            <a:r>
              <a:rPr lang="es-CO" sz="2800" dirty="0">
                <a:latin typeface="Agency FB" pitchFamily="34" charset="0"/>
              </a:rPr>
              <a:t>Ay de ellos! Porque han seguido el camino de Caín, y se lanzaron por lucro en el error de Balaam, y perecieron en la contradicción de Coré.</a:t>
            </a:r>
            <a:r>
              <a:rPr lang="es-CO" sz="2800" dirty="0"/>
              <a:t>” </a:t>
            </a:r>
            <a:endParaRPr lang="es-CO" sz="2800" dirty="0" smtClean="0"/>
          </a:p>
          <a:p>
            <a:r>
              <a:rPr lang="es-CO" sz="2800" dirty="0" smtClean="0"/>
              <a:t>En </a:t>
            </a:r>
            <a:r>
              <a:rPr lang="es-CO" sz="2800" dirty="0"/>
              <a:t>otras palabras, un falso maestro puede </a:t>
            </a:r>
            <a:r>
              <a:rPr lang="es-CO" sz="2800" dirty="0" smtClean="0"/>
              <a:t>ser conocido por tres características:</a:t>
            </a:r>
          </a:p>
          <a:p>
            <a:pPr lvl="1"/>
            <a:r>
              <a:rPr lang="es-CO" sz="2600" b="1" dirty="0" smtClean="0"/>
              <a:t>Primero</a:t>
            </a:r>
            <a:r>
              <a:rPr lang="es-CO" sz="2600" dirty="0" smtClean="0"/>
              <a:t>.  </a:t>
            </a:r>
            <a:r>
              <a:rPr lang="es-CO" sz="2600" dirty="0"/>
              <a:t>C</a:t>
            </a:r>
            <a:r>
              <a:rPr lang="es-CO" sz="2600" dirty="0" smtClean="0"/>
              <a:t>onocido </a:t>
            </a:r>
            <a:r>
              <a:rPr lang="es-CO" sz="2600" dirty="0"/>
              <a:t>por su </a:t>
            </a:r>
            <a:r>
              <a:rPr lang="es-CO" sz="2600" dirty="0" smtClean="0"/>
              <a:t>ORGULLO </a:t>
            </a:r>
            <a:r>
              <a:rPr lang="es-CO" sz="2600" dirty="0"/>
              <a:t>(</a:t>
            </a:r>
            <a:r>
              <a:rPr lang="es-CO" sz="2600" u="sng" dirty="0"/>
              <a:t>el rechazo de Caín al plan de Dios</a:t>
            </a:r>
            <a:r>
              <a:rPr lang="es-CO" sz="2600" dirty="0" smtClean="0"/>
              <a:t>).</a:t>
            </a:r>
          </a:p>
          <a:p>
            <a:pPr lvl="1"/>
            <a:r>
              <a:rPr lang="es-CO" sz="2600" b="1" dirty="0" smtClean="0"/>
              <a:t>Segundo</a:t>
            </a:r>
            <a:r>
              <a:rPr lang="es-CO" sz="2600" dirty="0" smtClean="0"/>
              <a:t>. Conocido por la  CODICIA </a:t>
            </a:r>
            <a:r>
              <a:rPr lang="es-CO" sz="2600" dirty="0"/>
              <a:t>(</a:t>
            </a:r>
            <a:r>
              <a:rPr lang="es-CO" sz="2600" u="sng" dirty="0"/>
              <a:t>la profecía de Balaam por dinero</a:t>
            </a:r>
            <a:r>
              <a:rPr lang="es-CO" sz="2600" dirty="0" smtClean="0"/>
              <a:t>). Y</a:t>
            </a:r>
          </a:p>
          <a:p>
            <a:pPr lvl="1"/>
            <a:r>
              <a:rPr lang="es-CO" sz="2600" b="1" dirty="0" smtClean="0"/>
              <a:t>Tercero</a:t>
            </a:r>
            <a:r>
              <a:rPr lang="es-CO" sz="2600" dirty="0" smtClean="0"/>
              <a:t>. La AMBICIÓN (la </a:t>
            </a:r>
            <a:r>
              <a:rPr lang="es-CO" sz="2600" dirty="0"/>
              <a:t>autopromoción de Coré sobre la autoridad de Moisés).</a:t>
            </a:r>
            <a:br>
              <a:rPr lang="es-CO" sz="2600" dirty="0"/>
            </a:br>
            <a:endParaRPr lang="es-CO" sz="2600" dirty="0"/>
          </a:p>
        </p:txBody>
      </p:sp>
    </p:spTree>
    <p:extLst>
      <p:ext uri="{BB962C8B-B14F-4D97-AF65-F5344CB8AC3E}">
        <p14:creationId xmlns:p14="http://schemas.microsoft.com/office/powerpoint/2010/main" val="4236702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1000"/>
                                        <p:tgtEl>
                                          <p:spTgt spid="3">
                                            <p:txEl>
                                              <p:pRg st="4" end="4"/>
                                            </p:txEl>
                                          </p:spTgt>
                                        </p:tgtEl>
                                      </p:cBhvr>
                                    </p:animEffect>
                                    <p:anim calcmode="lin" valueType="num">
                                      <p:cBhvr>
                                        <p:cTn id="1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1000"/>
                                        <p:tgtEl>
                                          <p:spTgt spid="3">
                                            <p:txEl>
                                              <p:pRg st="5" end="5"/>
                                            </p:txEl>
                                          </p:spTgt>
                                        </p:tgtEl>
                                      </p:cBhvr>
                                    </p:animEffect>
                                    <p:anim calcmode="lin" valueType="num">
                                      <p:cBhvr>
                                        <p:cTn id="2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1000"/>
                                        <p:tgtEl>
                                          <p:spTgt spid="3">
                                            <p:txEl>
                                              <p:pRg st="6" end="6"/>
                                            </p:txEl>
                                          </p:spTgt>
                                        </p:tgtEl>
                                      </p:cBhvr>
                                    </p:animEffect>
                                    <p:anim calcmode="lin" valueType="num">
                                      <p:cBhvr>
                                        <p:cTn id="2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656183"/>
          </a:xfrm>
          <a:solidFill>
            <a:schemeClr val="accent4">
              <a:lumMod val="20000"/>
              <a:lumOff val="80000"/>
            </a:schemeClr>
          </a:solidFill>
          <a:scene3d>
            <a:camera prst="orthographicFront"/>
            <a:lightRig rig="threePt" dir="t"/>
          </a:scene3d>
          <a:sp3d>
            <a:bevelT w="165100" prst="coolSlant"/>
          </a:sp3d>
        </p:spPr>
        <p:txBody>
          <a:bodyPr>
            <a:normAutofit fontScale="85000" lnSpcReduction="10000"/>
          </a:bodyPr>
          <a:lstStyle/>
          <a:p>
            <a:r>
              <a:rPr lang="es-CO" dirty="0" smtClean="0"/>
              <a:t>Para </a:t>
            </a:r>
            <a:r>
              <a:rPr lang="es-CO" dirty="0"/>
              <a:t>un estudio más profundo, revisa aquellos libros de la Biblia que fueron escritos específicamente para combatir las falsas enseñanzas dentro de la iglesia: </a:t>
            </a:r>
            <a:r>
              <a:rPr lang="es-CO" dirty="0">
                <a:solidFill>
                  <a:srgbClr val="FF0000"/>
                </a:solidFill>
              </a:rPr>
              <a:t>Gálatas, 2 Pedro, 2 Juan y Judas</a:t>
            </a:r>
            <a:r>
              <a:rPr lang="es-CO" dirty="0" smtClean="0">
                <a:solidFill>
                  <a:srgbClr val="FF0000"/>
                </a:solidFill>
              </a:rPr>
              <a:t>.</a:t>
            </a:r>
          </a:p>
        </p:txBody>
      </p:sp>
      <p:sp>
        <p:nvSpPr>
          <p:cNvPr id="4" name="3 Rectángulo"/>
          <p:cNvSpPr/>
          <p:nvPr/>
        </p:nvSpPr>
        <p:spPr>
          <a:xfrm>
            <a:off x="851762" y="2492896"/>
            <a:ext cx="5400600" cy="1815882"/>
          </a:xfrm>
          <a:prstGeom prst="rect">
            <a:avLst/>
          </a:prstGeom>
        </p:spPr>
        <p:txBody>
          <a:bodyPr wrap="square">
            <a:spAutoFit/>
          </a:bodyPr>
          <a:lstStyle/>
          <a:p>
            <a:r>
              <a:rPr lang="es-CO" sz="2800" dirty="0"/>
              <a:t>Con frecuencia es difícil detectar un falso maestro o un falso profeta. Eso es a lo que se refiere la frase de un “</a:t>
            </a:r>
            <a:r>
              <a:rPr lang="es-CO" sz="2800" dirty="0">
                <a:latin typeface="Agency FB" pitchFamily="34" charset="0"/>
              </a:rPr>
              <a:t>lobo con piel de oveja”.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2334440"/>
            <a:ext cx="2448272" cy="2246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Rectángulo"/>
          <p:cNvSpPr/>
          <p:nvPr/>
        </p:nvSpPr>
        <p:spPr>
          <a:xfrm>
            <a:off x="539552" y="4797152"/>
            <a:ext cx="8208912" cy="1815882"/>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r>
              <a:rPr lang="es-CO" sz="2800" dirty="0"/>
              <a:t>Satanás y sus demonios se disfrazan como “ángeles de luz</a:t>
            </a:r>
            <a:r>
              <a:rPr lang="es-CO" sz="2800" dirty="0" smtClean="0"/>
              <a:t>”, dice </a:t>
            </a:r>
            <a:r>
              <a:rPr lang="es-CO" sz="2800" dirty="0">
                <a:solidFill>
                  <a:srgbClr val="FF0000"/>
                </a:solidFill>
              </a:rPr>
              <a:t>(2 Corintios 11:14), </a:t>
            </a:r>
            <a:r>
              <a:rPr lang="es-CO" sz="2800" dirty="0"/>
              <a:t>y “…sus ministros se disfrazan como ministros de justicia…” </a:t>
            </a:r>
            <a:r>
              <a:rPr lang="es-CO" sz="2800" dirty="0" smtClean="0"/>
              <a:t>dice </a:t>
            </a:r>
            <a:r>
              <a:rPr lang="es-CO" sz="2800" dirty="0" smtClean="0">
                <a:solidFill>
                  <a:srgbClr val="FF0000"/>
                </a:solidFill>
              </a:rPr>
              <a:t>(2 </a:t>
            </a:r>
            <a:r>
              <a:rPr lang="es-CO" sz="2800" dirty="0">
                <a:solidFill>
                  <a:srgbClr val="FF0000"/>
                </a:solidFill>
              </a:rPr>
              <a:t>Corintios 11:15).</a:t>
            </a:r>
          </a:p>
        </p:txBody>
      </p:sp>
    </p:spTree>
    <p:extLst>
      <p:ext uri="{BB962C8B-B14F-4D97-AF65-F5344CB8AC3E}">
        <p14:creationId xmlns:p14="http://schemas.microsoft.com/office/powerpoint/2010/main" val="323547530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fade">
                                      <p:cBhvr>
                                        <p:cTn id="12" dur="1000"/>
                                        <p:tgtEl>
                                          <p:spTgt spid="3074"/>
                                        </p:tgtEl>
                                      </p:cBhvr>
                                    </p:animEffect>
                                    <p:anim calcmode="lin" valueType="num">
                                      <p:cBhvr>
                                        <p:cTn id="13" dur="1000" fill="hold"/>
                                        <p:tgtEl>
                                          <p:spTgt spid="3074"/>
                                        </p:tgtEl>
                                        <p:attrNameLst>
                                          <p:attrName>ppt_x</p:attrName>
                                        </p:attrNameLst>
                                      </p:cBhvr>
                                      <p:tavLst>
                                        <p:tav tm="0">
                                          <p:val>
                                            <p:strVal val="#ppt_x"/>
                                          </p:val>
                                        </p:tav>
                                        <p:tav tm="100000">
                                          <p:val>
                                            <p:strVal val="#ppt_x"/>
                                          </p:val>
                                        </p:tav>
                                      </p:tavLst>
                                    </p:anim>
                                    <p:anim calcmode="lin" valueType="num">
                                      <p:cBhvr>
                                        <p:cTn id="14" dur="1000" fill="hold"/>
                                        <p:tgtEl>
                                          <p:spTgt spid="307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rmAutofit/>
          </a:bodyPr>
          <a:lstStyle/>
          <a:p>
            <a:r>
              <a:rPr lang="es-CO" sz="5400" b="1" dirty="0" smtClean="0"/>
              <a:t>Conclusión</a:t>
            </a:r>
            <a:endParaRPr lang="es-CO" sz="5400" b="1" dirty="0"/>
          </a:p>
        </p:txBody>
      </p:sp>
      <p:sp>
        <p:nvSpPr>
          <p:cNvPr id="3" name="2 Marcador de contenido"/>
          <p:cNvSpPr>
            <a:spLocks noGrp="1"/>
          </p:cNvSpPr>
          <p:nvPr>
            <p:ph idx="1"/>
          </p:nvPr>
        </p:nvSpPr>
        <p:spPr>
          <a:xfrm>
            <a:off x="457200" y="1600201"/>
            <a:ext cx="8229600" cy="1396752"/>
          </a:xfrm>
        </p:spPr>
        <p:txBody>
          <a:bodyPr>
            <a:normAutofit/>
          </a:bodyPr>
          <a:lstStyle/>
          <a:p>
            <a:pPr marL="0" indent="0">
              <a:buNone/>
            </a:pPr>
            <a:r>
              <a:rPr lang="es-CO" sz="2800" dirty="0"/>
              <a:t>Solamente estando totalmente familiarizados con la verdad, estaremos en condiciones de reconocer una falsificación</a:t>
            </a:r>
            <a:r>
              <a:rPr lang="es-CO" sz="2800" dirty="0" smtClean="0"/>
              <a:t>.</a:t>
            </a:r>
            <a:endParaRPr lang="es-CO" sz="2800" dirty="0"/>
          </a:p>
        </p:txBody>
      </p:sp>
      <p:sp>
        <p:nvSpPr>
          <p:cNvPr id="4" name="3 Rectángulo"/>
          <p:cNvSpPr/>
          <p:nvPr/>
        </p:nvSpPr>
        <p:spPr>
          <a:xfrm>
            <a:off x="611560" y="3356992"/>
            <a:ext cx="5112568" cy="2923877"/>
          </a:xfrm>
          <a:prstGeom prst="rect">
            <a:avLst/>
          </a:prstGeom>
          <a:solidFill>
            <a:schemeClr val="bg2">
              <a:lumMod val="75000"/>
            </a:schemeClr>
          </a:solidFill>
          <a:scene3d>
            <a:camera prst="orthographicFront"/>
            <a:lightRig rig="threePt" dir="t"/>
          </a:scene3d>
          <a:sp3d>
            <a:bevelT w="165100" prst="coolSlant"/>
          </a:sp3d>
        </p:spPr>
        <p:txBody>
          <a:bodyPr wrap="square">
            <a:spAutoFit/>
          </a:bodyPr>
          <a:lstStyle/>
          <a:p>
            <a:pPr lvl="1"/>
            <a:r>
              <a:rPr lang="es-CO" sz="3200" b="1" dirty="0"/>
              <a:t>1). </a:t>
            </a:r>
            <a:r>
              <a:rPr lang="es-CO" sz="2400" dirty="0"/>
              <a:t>Un profeta verdadero siempre conduce al pueblo a obedecer los Mandamientos de Dios. y</a:t>
            </a:r>
          </a:p>
          <a:p>
            <a:pPr lvl="1"/>
            <a:r>
              <a:rPr lang="es-CO" sz="3200" b="1" dirty="0"/>
              <a:t>2). </a:t>
            </a:r>
            <a:r>
              <a:rPr lang="es-CO" sz="2400" dirty="0"/>
              <a:t>Si se cumple lo anunciado por el profeta, es señal de que realmente, Dios le hablo.</a:t>
            </a:r>
          </a:p>
          <a:p>
            <a:endParaRPr lang="es-CO" sz="2400"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9503" y="3717032"/>
            <a:ext cx="2664296"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6702176"/>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Effect transition="in" filter="wipe(down)">
                                      <p:cBhvr>
                                        <p:cTn id="10"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762</TotalTime>
  <Words>2034</Words>
  <Application>Microsoft Office PowerPoint</Application>
  <PresentationFormat>Presentación en pantalla (4:3)</PresentationFormat>
  <Paragraphs>82</Paragraphs>
  <Slides>17</Slides>
  <Notes>0</Notes>
  <HiddenSlides>0</HiddenSlides>
  <MMClips>0</MMClips>
  <ScaleCrop>false</ScaleCrop>
  <HeadingPairs>
    <vt:vector size="4" baseType="variant">
      <vt:variant>
        <vt:lpstr>Tema</vt:lpstr>
      </vt:variant>
      <vt:variant>
        <vt:i4>1</vt:i4>
      </vt:variant>
      <vt:variant>
        <vt:lpstr>Títulos de diapositiva</vt:lpstr>
      </vt:variant>
      <vt:variant>
        <vt:i4>17</vt:i4>
      </vt:variant>
    </vt:vector>
  </HeadingPairs>
  <TitlesOfParts>
    <vt:vector size="18" baseType="lpstr">
      <vt:lpstr>Tema de Office</vt:lpstr>
      <vt:lpstr>LAS CREDENCIALES DE UN PROFETA</vt:lpstr>
      <vt:lpstr>Las credenciales de un profeta de Dios.</vt:lpstr>
      <vt:lpstr>¿A quién revela Dios sus secretos?</vt:lpstr>
      <vt:lpstr>Presentación de PowerPoint</vt:lpstr>
      <vt:lpstr>¿Cómo podemos identificar un verdadero profeta? </vt:lpstr>
      <vt:lpstr>Presentación de PowerPoint</vt:lpstr>
      <vt:lpstr>Presentación de PowerPoint</vt:lpstr>
      <vt:lpstr>Hay tres cosas aquí para reflexionar: (1), es importante su predicación (2), es importante lo que escribe (3), pero es más importante sus frutos.</vt:lpstr>
      <vt:lpstr>¿Sabe los nombres de las mujeres que fueron profetas en los tiempos Bíblicos? </vt:lpstr>
      <vt:lpstr>¿Cuáles son las dos características de la iglesia de Jesús en la actualidad? </vt:lpstr>
      <vt:lpstr>¿Cómo puedo reconocer a un falso maestro o un falso profeta?</vt:lpstr>
      <vt:lpstr>Presentación de PowerPoint</vt:lpstr>
      <vt:lpstr>Presentación de PowerPoint</vt:lpstr>
      <vt:lpstr>Presentación de PowerPoint</vt:lpstr>
      <vt:lpstr>Presentación de PowerPoint</vt:lpstr>
      <vt:lpstr>Presentación de PowerPoint</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LAS CREDENCIALES DE UN PROFETA</dc:title>
  <dc:creator>FAMILIA FIERRO CH</dc:creator>
  <cp:lastModifiedBy>TEMAS DE FE</cp:lastModifiedBy>
  <cp:revision>53</cp:revision>
  <dcterms:created xsi:type="dcterms:W3CDTF">2013-11-15T21:58:27Z</dcterms:created>
  <dcterms:modified xsi:type="dcterms:W3CDTF">2016-07-11T20:49:03Z</dcterms:modified>
</cp:coreProperties>
</file>